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78" r:id="rId7"/>
    <p:sldId id="290" r:id="rId8"/>
    <p:sldId id="273" r:id="rId9"/>
    <p:sldId id="292" r:id="rId10"/>
    <p:sldId id="271" r:id="rId11"/>
    <p:sldId id="263" r:id="rId12"/>
    <p:sldId id="267" r:id="rId13"/>
    <p:sldId id="281" r:id="rId14"/>
    <p:sldId id="284" r:id="rId15"/>
    <p:sldId id="285" r:id="rId16"/>
    <p:sldId id="286" r:id="rId17"/>
    <p:sldId id="288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 денис" initials="д" lastIdx="1" clrIdx="0"/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EDF7ED"/>
    <a:srgbClr val="F1DDDD"/>
    <a:srgbClr val="028458"/>
    <a:srgbClr val="74F46A"/>
    <a:srgbClr val="3C7944"/>
    <a:srgbClr val="B2B2B2"/>
    <a:srgbClr val="202020"/>
    <a:srgbClr val="323232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32" y="-102"/>
      </p:cViewPr>
      <p:guideLst>
        <p:guide orient="horz" pos="214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2;&#1073;&#1086;&#1090;&#1072;%202023\&#1054;&#1090;&#1095;&#1077;&#1090;\&#1043;&#1088;&#1072;&#1092;&#1080;&#1082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6;&#1072;&#1073;&#1086;&#1090;&#1072;%202024\&#1054;&#1090;&#1095;&#1077;&#1090;%202024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56;&#1072;&#1073;&#1086;&#1090;&#1072;%202024\&#1054;&#1090;&#1095;&#1077;&#1090;%202024\&#1043;&#1088;&#1072;&#1092;&#1080;&#1082;&#1080;.xlsx" TargetMode="Externa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&#1044;&#1054;&#1050;&#1059;&#1052;&#1045;&#1053;&#1058;&#1067;\&#1056;&#1072;&#1073;&#1086;&#1090;&#1072;%202023\&#1052;&#1054;&#1041;&#1048;&#1051;&#1068;&#1053;&#1040;&#1071;%20&#1051;&#1040;&#1041;&#1054;&#1056;&#1040;&#1058;&#1054;&#1056;&#1048;&#1071;\&#1043;&#1088;&#1072;&#1092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&#1044;&#1054;&#1050;&#1059;&#1052;&#1045;&#1053;&#1058;&#1067;\&#1056;&#1072;&#1073;&#1086;&#1090;&#1072;%202023\&#1052;&#1054;&#1041;&#1048;&#1051;&#1068;&#1053;&#1040;&#1071;%20&#1051;&#1040;&#1041;&#1054;&#1056;&#1040;&#1058;&#1054;&#1056;&#1048;&#1071;\&#1043;&#1088;&#1072;&#1092;&#1080;&#108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&#1044;&#1054;&#1050;&#1059;&#1052;&#1045;&#1053;&#1058;&#1067;\&#1056;&#1072;&#1073;&#1086;&#1090;&#1072;%202023\&#1052;&#1054;&#1041;&#1048;&#1051;&#1068;&#1053;&#1040;&#1071;%20&#1051;&#1040;&#1041;&#1054;&#1056;&#1040;&#1058;&#1054;&#1056;&#1048;&#1071;\&#1043;&#1088;&#1072;&#1092;&#1080;&#108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51;&#1072;&#1073;&#1086;&#1088;&#1072;&#1090;&#1086;&#1088;&#1080;&#1103;\&#1040;&#1075;&#1088;&#1086;&#1090;&#1077;&#1093;&#1085;&#1086;&#1083;&#1086;&#1075;&#1080;&#1080;,%202020\&#1057;&#1090;&#1072;&#1090;&#1100;&#1080;%20&#1089;&#1086;&#1090;&#1088;&#1091;&#1076;&#1085;&#1080;&#1082;&#1086;&#1074;%202020\&#1050;&#1086;&#1085;&#1092;%20&#1061;&#1088;&#1072;&#1084;&#1094;&#1086;&#1074;&#1072;%20&#1048;&#1060;,%20&#1092;&#1077;&#1074;&#1088;&#1072;&#1083;&#1100;%202020\&#1056;&#1080;&#1089;&#1091;&#1085;&#1086;&#1082;%20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51;&#1072;&#1073;&#1086;&#1088;&#1072;&#1090;&#1086;&#1088;&#1080;&#1103;\&#1040;&#1075;&#1088;&#1086;&#1090;&#1077;&#1093;&#1085;&#1086;&#1083;&#1086;&#1075;&#1080;&#1080;,%202020\&#1057;&#1090;&#1072;&#1090;&#1100;&#1080;%20&#1089;&#1086;&#1090;&#1088;&#1091;&#1076;&#1085;&#1080;&#1082;&#1086;&#1074;%202020\&#1050;&#1086;&#1085;&#1092;%20&#1061;&#1088;&#1072;&#1084;&#1094;&#1086;&#1074;&#1072;%20&#1048;&#1060;,%20&#1092;&#1077;&#1074;&#1088;&#1072;&#1083;&#1100;%202020\&#1056;&#1080;&#1089;&#1091;&#1085;&#1086;&#1082;%20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887950933192641E-2"/>
          <c:y val="0.11505329245145304"/>
          <c:w val="0.83049528457429322"/>
          <c:h val="0.61611914148050795"/>
        </c:manualLayout>
      </c:layout>
      <c:barChart>
        <c:barDir val="col"/>
        <c:grouping val="clustered"/>
        <c:ser>
          <c:idx val="0"/>
          <c:order val="0"/>
          <c:tx>
            <c:strRef>
              <c:f>[Графика.xlsx]Продуктивность!$B$59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3C7944"/>
            </a:solidFill>
            <a:ln>
              <a:solidFill>
                <a:srgbClr val="3C7944"/>
              </a:solidFill>
            </a:ln>
            <a:effectLst/>
          </c:spPr>
          <c:cat>
            <c:strRef>
              <c:f>[Графика.xlsx]Продуктивность!$A$60:$A$63</c:f>
              <c:strCache>
                <c:ptCount val="4"/>
                <c:pt idx="0">
                  <c:v>Без удобрений</c:v>
                </c:pt>
                <c:pt idx="1">
                  <c:v>Р18</c:v>
                </c:pt>
                <c:pt idx="2">
                  <c:v>N12P24</c:v>
                </c:pt>
                <c:pt idx="3">
                  <c:v>N18P42</c:v>
                </c:pt>
              </c:strCache>
            </c:strRef>
          </c:cat>
          <c:val>
            <c:numRef>
              <c:f>[Графика.xlsx]Продуктивность!$B$60:$B$63</c:f>
              <c:numCache>
                <c:formatCode>General</c:formatCode>
                <c:ptCount val="4"/>
                <c:pt idx="0">
                  <c:v>1.41</c:v>
                </c:pt>
                <c:pt idx="1">
                  <c:v>1.5</c:v>
                </c:pt>
                <c:pt idx="2">
                  <c:v>1.6</c:v>
                </c:pt>
                <c:pt idx="3">
                  <c:v>1.7000000000000002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4F-449C-B0AD-0D9BB7BCF849}"/>
            </c:ext>
          </c:extLst>
        </c:ser>
        <c:ser>
          <c:idx val="1"/>
          <c:order val="1"/>
          <c:tx>
            <c:strRef>
              <c:f>[Графика.xlsx]Продуктивность!$C$59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cat>
            <c:strRef>
              <c:f>[Графика.xlsx]Продуктивность!$A$60:$A$63</c:f>
              <c:strCache>
                <c:ptCount val="4"/>
                <c:pt idx="0">
                  <c:v>Без удобрений</c:v>
                </c:pt>
                <c:pt idx="1">
                  <c:v>Р18</c:v>
                </c:pt>
                <c:pt idx="2">
                  <c:v>N12P24</c:v>
                </c:pt>
                <c:pt idx="3">
                  <c:v>N18P42</c:v>
                </c:pt>
              </c:strCache>
            </c:strRef>
          </c:cat>
          <c:val>
            <c:numRef>
              <c:f>[Графика.xlsx]Продуктивность!$C$60:$C$63</c:f>
              <c:numCache>
                <c:formatCode>General</c:formatCode>
                <c:ptCount val="4"/>
                <c:pt idx="0">
                  <c:v>1.32</c:v>
                </c:pt>
                <c:pt idx="1">
                  <c:v>1.47</c:v>
                </c:pt>
                <c:pt idx="2">
                  <c:v>1.62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4F-449C-B0AD-0D9BB7BCF849}"/>
            </c:ext>
          </c:extLst>
        </c:ser>
        <c:ser>
          <c:idx val="2"/>
          <c:order val="2"/>
          <c:tx>
            <c:strRef>
              <c:f>[Графика.xlsx]Продуктивность!$D$59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rgbClr val="74F46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trendline>
            <c:name>Расчетная продуктивность, т/га зерновых ед.</c:name>
            <c:spPr>
              <a:ln w="31750" cap="rnd" cmpd="sng" algn="ctr">
                <a:solidFill>
                  <a:srgbClr val="CC0000"/>
                </a:solidFill>
                <a:prstDash val="solid"/>
                <a:round/>
              </a:ln>
            </c:spPr>
            <c:trendlineType val="linear"/>
          </c:trendline>
          <c:cat>
            <c:strRef>
              <c:f>[Графика.xlsx]Продуктивность!$A$60:$A$63</c:f>
              <c:strCache>
                <c:ptCount val="4"/>
                <c:pt idx="0">
                  <c:v>Без удобрений</c:v>
                </c:pt>
                <c:pt idx="1">
                  <c:v>Р18</c:v>
                </c:pt>
                <c:pt idx="2">
                  <c:v>N12P24</c:v>
                </c:pt>
                <c:pt idx="3">
                  <c:v>N18P42</c:v>
                </c:pt>
              </c:strCache>
            </c:strRef>
          </c:cat>
          <c:val>
            <c:numRef>
              <c:f>[Графика.xlsx]Продуктивность!$D$60:$D$63</c:f>
              <c:numCache>
                <c:formatCode>General</c:formatCode>
                <c:ptCount val="4"/>
                <c:pt idx="0">
                  <c:v>2.23</c:v>
                </c:pt>
                <c:pt idx="1">
                  <c:v>2.48</c:v>
                </c:pt>
                <c:pt idx="2">
                  <c:v>2.67</c:v>
                </c:pt>
                <c:pt idx="3">
                  <c:v>2.86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4F-449C-B0AD-0D9BB7BCF849}"/>
            </c:ext>
          </c:extLst>
        </c:ser>
        <c:gapWidth val="219"/>
        <c:overlap val="-27"/>
        <c:axId val="102247808"/>
        <c:axId val="102270080"/>
      </c:barChart>
      <c:catAx>
        <c:axId val="102247808"/>
        <c:scaling>
          <c:orientation val="minMax"/>
        </c:scaling>
        <c:axPos val="b"/>
        <c:numFmt formatCode="General" sourceLinked="1"/>
        <c:majorTickMark val="in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  <c:crossAx val="102270080"/>
        <c:crosses val="autoZero"/>
        <c:auto val="1"/>
        <c:lblAlgn val="ctr"/>
        <c:lblOffset val="100"/>
      </c:catAx>
      <c:valAx>
        <c:axId val="102270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  <c:crossAx val="10224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622366047838001"/>
          <c:y val="0.81160544779416821"/>
          <c:w val="0.83883116939833402"/>
          <c:h val="0.1581346602508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uri="{0b15fc19-7d7d-44ad-8c2d-2c3a37ce22c3}">
        <chartProps xmlns="https://web.wps.cn/et/2018/main" chartId="{cc32d601-1522-4e9d-8b35-bbd9dd1bb3b8}"/>
      </c:ext>
    </c:extLst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ru-RU" sz="18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4.7142939663809618E-3"/>
          <c:y val="0"/>
          <c:w val="0.95262591308296318"/>
          <c:h val="0.731455428070487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Экстенсивная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67-4A3B-AE26-D6363D3A2F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Нормальная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2.0099999999999998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67-4A3B-AE26-D6363D3A2F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Полуинтенсивная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67-4A3B-AE26-D6363D3A2F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Интенсивная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67-4A3B-AE26-D6363D3A2FAE}"/>
            </c:ext>
          </c:extLst>
        </c:ser>
        <c:dLbls>
          <c:showVal val="1"/>
        </c:dLbls>
        <c:gapWidth val="219"/>
        <c:overlap val="-27"/>
        <c:axId val="146521472"/>
        <c:axId val="146535552"/>
      </c:barChart>
      <c:catAx>
        <c:axId val="14652147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46535552"/>
        <c:crosses val="autoZero"/>
        <c:auto val="1"/>
        <c:lblAlgn val="ctr"/>
        <c:lblOffset val="100"/>
      </c:catAx>
      <c:valAx>
        <c:axId val="1465355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65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053099774840855E-2"/>
          <c:y val="0.80603251964931899"/>
          <c:w val="0.87886092294891005"/>
          <c:h val="0.193967480350681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uri="{0b15fc19-7d7d-44ad-8c2d-2c3a37ce22c3}">
        <chartProps xmlns="https://web.wps.cn/et/2018/main" chartId="{1fa3f360-7e4e-43ad-8014-4bbd29af8688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573863636363643E-2"/>
          <c:y val="0.11465593974666199"/>
          <c:w val="0.87988636363636397"/>
          <c:h val="0.58171944539541298"/>
        </c:manualLayout>
      </c:layout>
      <c:barChart>
        <c:barDir val="col"/>
        <c:grouping val="clustered"/>
        <c:ser>
          <c:idx val="0"/>
          <c:order val="0"/>
          <c:tx>
            <c:strRef>
              <c:f>'[Графики.xlsx]Эмиссия и погода'!$A$148</c:f>
              <c:strCache>
                <c:ptCount val="1"/>
                <c:pt idx="0">
                  <c:v>Пар без удобрений</c:v>
                </c:pt>
              </c:strCache>
            </c:strRef>
          </c:tx>
          <c:spPr>
            <a:solidFill>
              <a:srgbClr val="FFFF66"/>
            </a:solidFill>
          </c:spPr>
          <c:cat>
            <c:strRef>
              <c:f>'[Графики.xlsx]Эмиссия и погода'!$B$147:$J$147</c:f>
              <c:strCache>
                <c:ptCount val="9"/>
                <c:pt idx="0">
                  <c:v>07.06</c:v>
                </c:pt>
                <c:pt idx="1">
                  <c:v>14.06</c:v>
                </c:pt>
                <c:pt idx="2">
                  <c:v>30.06</c:v>
                </c:pt>
                <c:pt idx="3">
                  <c:v>07.07</c:v>
                </c:pt>
                <c:pt idx="4">
                  <c:v>15.07</c:v>
                </c:pt>
                <c:pt idx="5">
                  <c:v>24.07</c:v>
                </c:pt>
                <c:pt idx="6">
                  <c:v>7.08</c:v>
                </c:pt>
                <c:pt idx="7">
                  <c:v>16.08</c:v>
                </c:pt>
                <c:pt idx="8">
                  <c:v>26.08</c:v>
                </c:pt>
              </c:strCache>
            </c:strRef>
          </c:cat>
          <c:val>
            <c:numRef>
              <c:f>'[Графики.xlsx]Эмиссия и погода'!$B$148:$J$148</c:f>
              <c:numCache>
                <c:formatCode>General</c:formatCode>
                <c:ptCount val="9"/>
                <c:pt idx="0">
                  <c:v>49.5</c:v>
                </c:pt>
                <c:pt idx="1">
                  <c:v>62.5</c:v>
                </c:pt>
                <c:pt idx="2">
                  <c:v>60.2</c:v>
                </c:pt>
                <c:pt idx="3">
                  <c:v>73</c:v>
                </c:pt>
                <c:pt idx="4">
                  <c:v>82.3</c:v>
                </c:pt>
                <c:pt idx="5">
                  <c:v>85.7</c:v>
                </c:pt>
                <c:pt idx="6">
                  <c:v>75.3</c:v>
                </c:pt>
                <c:pt idx="7">
                  <c:v>81.099999999999994</c:v>
                </c:pt>
                <c:pt idx="8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0-4AEF-B4ED-426BEEF76A21}"/>
            </c:ext>
          </c:extLst>
        </c:ser>
        <c:ser>
          <c:idx val="1"/>
          <c:order val="1"/>
          <c:tx>
            <c:strRef>
              <c:f>'[Графики.xlsx]Эмиссия и погода'!$A$149</c:f>
              <c:strCache>
                <c:ptCount val="1"/>
                <c:pt idx="0">
                  <c:v>Пар N18P42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'[Графики.xlsx]Эмиссия и погода'!$B$147:$J$147</c:f>
              <c:strCache>
                <c:ptCount val="9"/>
                <c:pt idx="0">
                  <c:v>07.06</c:v>
                </c:pt>
                <c:pt idx="1">
                  <c:v>14.06</c:v>
                </c:pt>
                <c:pt idx="2">
                  <c:v>30.06</c:v>
                </c:pt>
                <c:pt idx="3">
                  <c:v>07.07</c:v>
                </c:pt>
                <c:pt idx="4">
                  <c:v>15.07</c:v>
                </c:pt>
                <c:pt idx="5">
                  <c:v>24.07</c:v>
                </c:pt>
                <c:pt idx="6">
                  <c:v>7.08</c:v>
                </c:pt>
                <c:pt idx="7">
                  <c:v>16.08</c:v>
                </c:pt>
                <c:pt idx="8">
                  <c:v>26.08</c:v>
                </c:pt>
              </c:strCache>
            </c:strRef>
          </c:cat>
          <c:val>
            <c:numRef>
              <c:f>'[Графики.xlsx]Эмиссия и погода'!$B$149:$J$149</c:f>
              <c:numCache>
                <c:formatCode>General</c:formatCode>
                <c:ptCount val="9"/>
                <c:pt idx="0">
                  <c:v>50.1</c:v>
                </c:pt>
                <c:pt idx="1">
                  <c:v>79.599999999999994</c:v>
                </c:pt>
                <c:pt idx="2">
                  <c:v>60.4</c:v>
                </c:pt>
                <c:pt idx="3">
                  <c:v>109</c:v>
                </c:pt>
                <c:pt idx="4">
                  <c:v>82.3</c:v>
                </c:pt>
                <c:pt idx="5">
                  <c:v>84.9</c:v>
                </c:pt>
                <c:pt idx="6">
                  <c:v>87.2</c:v>
                </c:pt>
                <c:pt idx="7">
                  <c:v>81.2</c:v>
                </c:pt>
                <c:pt idx="8">
                  <c:v>67.3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E0-4AEF-B4ED-426BEEF76A21}"/>
            </c:ext>
          </c:extLst>
        </c:ser>
        <c:ser>
          <c:idx val="2"/>
          <c:order val="2"/>
          <c:tx>
            <c:strRef>
              <c:f>'[Графики.xlsx]Эмиссия и погода'!$A$150</c:f>
              <c:strCache>
                <c:ptCount val="1"/>
                <c:pt idx="0">
                  <c:v>Яровая пшеница без удобрений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'[Графики.xlsx]Эмиссия и погода'!$B$147:$J$147</c:f>
              <c:strCache>
                <c:ptCount val="9"/>
                <c:pt idx="0">
                  <c:v>07.06</c:v>
                </c:pt>
                <c:pt idx="1">
                  <c:v>14.06</c:v>
                </c:pt>
                <c:pt idx="2">
                  <c:v>30.06</c:v>
                </c:pt>
                <c:pt idx="3">
                  <c:v>07.07</c:v>
                </c:pt>
                <c:pt idx="4">
                  <c:v>15.07</c:v>
                </c:pt>
                <c:pt idx="5">
                  <c:v>24.07</c:v>
                </c:pt>
                <c:pt idx="6">
                  <c:v>7.08</c:v>
                </c:pt>
                <c:pt idx="7">
                  <c:v>16.08</c:v>
                </c:pt>
                <c:pt idx="8">
                  <c:v>26.08</c:v>
                </c:pt>
              </c:strCache>
            </c:strRef>
          </c:cat>
          <c:val>
            <c:numRef>
              <c:f>'[Графики.xlsx]Эмиссия и погода'!$B$150:$J$150</c:f>
              <c:numCache>
                <c:formatCode>General</c:formatCode>
                <c:ptCount val="9"/>
                <c:pt idx="0">
                  <c:v>53.2</c:v>
                </c:pt>
                <c:pt idx="1">
                  <c:v>56.3</c:v>
                </c:pt>
                <c:pt idx="2">
                  <c:v>53.3</c:v>
                </c:pt>
                <c:pt idx="3">
                  <c:v>105</c:v>
                </c:pt>
                <c:pt idx="4">
                  <c:v>91.5</c:v>
                </c:pt>
                <c:pt idx="5">
                  <c:v>71.8</c:v>
                </c:pt>
                <c:pt idx="6">
                  <c:v>69.5</c:v>
                </c:pt>
                <c:pt idx="7">
                  <c:v>70.2</c:v>
                </c:pt>
                <c:pt idx="8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E0-4AEF-B4ED-426BEEF76A21}"/>
            </c:ext>
          </c:extLst>
        </c:ser>
        <c:ser>
          <c:idx val="3"/>
          <c:order val="3"/>
          <c:tx>
            <c:strRef>
              <c:f>'[Графики.xlsx]Эмиссия и погода'!$A$151</c:f>
              <c:strCache>
                <c:ptCount val="1"/>
                <c:pt idx="0">
                  <c:v>Яровая пшеница N18P42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'[Графики.xlsx]Эмиссия и погода'!$B$147:$J$147</c:f>
              <c:strCache>
                <c:ptCount val="9"/>
                <c:pt idx="0">
                  <c:v>07.06</c:v>
                </c:pt>
                <c:pt idx="1">
                  <c:v>14.06</c:v>
                </c:pt>
                <c:pt idx="2">
                  <c:v>30.06</c:v>
                </c:pt>
                <c:pt idx="3">
                  <c:v>07.07</c:v>
                </c:pt>
                <c:pt idx="4">
                  <c:v>15.07</c:v>
                </c:pt>
                <c:pt idx="5">
                  <c:v>24.07</c:v>
                </c:pt>
                <c:pt idx="6">
                  <c:v>7.08</c:v>
                </c:pt>
                <c:pt idx="7">
                  <c:v>16.08</c:v>
                </c:pt>
                <c:pt idx="8">
                  <c:v>26.08</c:v>
                </c:pt>
              </c:strCache>
            </c:strRef>
          </c:cat>
          <c:val>
            <c:numRef>
              <c:f>'[Графики.xlsx]Эмиссия и погода'!$B$151:$J$151</c:f>
              <c:numCache>
                <c:formatCode>General</c:formatCode>
                <c:ptCount val="9"/>
                <c:pt idx="0">
                  <c:v>56.4</c:v>
                </c:pt>
                <c:pt idx="1">
                  <c:v>68</c:v>
                </c:pt>
                <c:pt idx="2">
                  <c:v>69.5</c:v>
                </c:pt>
                <c:pt idx="3">
                  <c:v>88</c:v>
                </c:pt>
                <c:pt idx="4">
                  <c:v>90.9</c:v>
                </c:pt>
                <c:pt idx="5">
                  <c:v>74.099999999999994</c:v>
                </c:pt>
                <c:pt idx="6">
                  <c:v>63.3</c:v>
                </c:pt>
                <c:pt idx="7">
                  <c:v>72.3</c:v>
                </c:pt>
                <c:pt idx="8">
                  <c:v>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E0-4AEF-B4ED-426BEEF76A21}"/>
            </c:ext>
          </c:extLst>
        </c:ser>
        <c:ser>
          <c:idx val="4"/>
          <c:order val="4"/>
          <c:tx>
            <c:strRef>
              <c:f>'[Графики.xlsx]Эмиссия и погода'!$A$152</c:f>
              <c:strCache>
                <c:ptCount val="1"/>
                <c:pt idx="0">
                  <c:v>Залежь</c:v>
                </c:pt>
              </c:strCache>
            </c:strRef>
          </c:tx>
          <c:spPr>
            <a:solidFill>
              <a:srgbClr val="3366CC">
                <a:alpha val="92157"/>
              </a:srgbClr>
            </a:solidFill>
          </c:spPr>
          <c:cat>
            <c:strRef>
              <c:f>'[Графики.xlsx]Эмиссия и погода'!$B$147:$J$147</c:f>
              <c:strCache>
                <c:ptCount val="9"/>
                <c:pt idx="0">
                  <c:v>07.06</c:v>
                </c:pt>
                <c:pt idx="1">
                  <c:v>14.06</c:v>
                </c:pt>
                <c:pt idx="2">
                  <c:v>30.06</c:v>
                </c:pt>
                <c:pt idx="3">
                  <c:v>07.07</c:v>
                </c:pt>
                <c:pt idx="4">
                  <c:v>15.07</c:v>
                </c:pt>
                <c:pt idx="5">
                  <c:v>24.07</c:v>
                </c:pt>
                <c:pt idx="6">
                  <c:v>7.08</c:v>
                </c:pt>
                <c:pt idx="7">
                  <c:v>16.08</c:v>
                </c:pt>
                <c:pt idx="8">
                  <c:v>26.08</c:v>
                </c:pt>
              </c:strCache>
            </c:strRef>
          </c:cat>
          <c:val>
            <c:numRef>
              <c:f>'[Графики.xlsx]Эмиссия и погода'!$B$152:$J$152</c:f>
              <c:numCache>
                <c:formatCode>General</c:formatCode>
                <c:ptCount val="9"/>
                <c:pt idx="0">
                  <c:v>95.1</c:v>
                </c:pt>
                <c:pt idx="1">
                  <c:v>78.8</c:v>
                </c:pt>
                <c:pt idx="2">
                  <c:v>119</c:v>
                </c:pt>
                <c:pt idx="3">
                  <c:v>124</c:v>
                </c:pt>
                <c:pt idx="4">
                  <c:v>132</c:v>
                </c:pt>
                <c:pt idx="5">
                  <c:v>144</c:v>
                </c:pt>
                <c:pt idx="6">
                  <c:v>116</c:v>
                </c:pt>
                <c:pt idx="7">
                  <c:v>120.5</c:v>
                </c:pt>
                <c:pt idx="8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E0-4AEF-B4ED-426BEEF76A21}"/>
            </c:ext>
          </c:extLst>
        </c:ser>
        <c:axId val="103062528"/>
        <c:axId val="103084800"/>
      </c:barChart>
      <c:catAx>
        <c:axId val="103062528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03084800"/>
        <c:crosses val="autoZero"/>
        <c:auto val="1"/>
        <c:lblAlgn val="ctr"/>
        <c:lblOffset val="100"/>
      </c:catAx>
      <c:valAx>
        <c:axId val="10308480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03062528"/>
        <c:crosses val="autoZero"/>
        <c:crossBetween val="between"/>
      </c:valAx>
    </c:plotArea>
    <c:legend>
      <c:legendPos val="b"/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437425435456893E-2"/>
          <c:y val="0.7889133346509638"/>
          <c:w val="0.85312500000000024"/>
          <c:h val="0.19192485450188301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uri="{0b15fc19-7d7d-44ad-8c2d-2c3a37ce22c3}">
        <chartProps xmlns="https://web.wps.cn/et/2018/main" chartId="{bd1eb2c3-be24-410f-8eb1-600348636ca2}"/>
      </c:ext>
    </c:extLst>
  </c:chart>
  <c:spPr>
    <a:ln w="9525" cap="flat" cmpd="sng" algn="ctr">
      <a:noFill/>
      <a:prstDash val="solid"/>
      <a:round/>
    </a:ln>
  </c:spPr>
  <c:txPr>
    <a:bodyPr/>
    <a:lstStyle/>
    <a:p>
      <a:pPr>
        <a:defRPr lang="ru-RU" b="1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505659050196806"/>
          <c:y val="0.10523465838036503"/>
          <c:w val="0.53739387603445421"/>
          <c:h val="0.58091585052348038"/>
        </c:manualLayout>
      </c:layout>
      <c:pieChart>
        <c:varyColors val="1"/>
        <c:ser>
          <c:idx val="0"/>
          <c:order val="0"/>
          <c:tx>
            <c:strRef>
              <c:f>'[Графики.xlsx]Эмиссия и погода'!$F$86</c:f>
              <c:strCache>
                <c:ptCount val="1"/>
                <c:pt idx="0">
                  <c:v>Суммарные за период июнь-август минерализационные потери углерода  из почвы 2022-2023 гг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explosion val="5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0-4F55-84DC-02B8C1A52AE1}"/>
              </c:ext>
            </c:extLst>
          </c:dPt>
          <c:dPt>
            <c:idx val="1"/>
            <c:explosion val="8"/>
            <c:spPr>
              <a:solidFill>
                <a:srgbClr val="FF8D41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0-4F55-84DC-02B8C1A52AE1}"/>
              </c:ext>
            </c:extLst>
          </c:dPt>
          <c:dPt>
            <c:idx val="2"/>
            <c:explosion val="5"/>
            <c:spPr>
              <a:solidFill>
                <a:srgbClr val="66FF66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20-4F55-84DC-02B8C1A52AE1}"/>
              </c:ext>
            </c:extLst>
          </c:dPt>
          <c:dPt>
            <c:idx val="3"/>
            <c:explosion val="8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20-4F55-84DC-02B8C1A52AE1}"/>
              </c:ext>
            </c:extLst>
          </c:dPt>
          <c:dPt>
            <c:idx val="4"/>
            <c:explosion val="5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20-4F55-84DC-02B8C1A52AE1}"/>
              </c:ext>
            </c:extLst>
          </c:dPt>
          <c:dLbls>
            <c:dLbl>
              <c:idx val="0"/>
              <c:layout>
                <c:manualLayout>
                  <c:x val="5.75798937048018E-2"/>
                  <c:y val="9.87797077203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Times New Roman" panose="0202060305040502030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56344549660399"/>
                      <c:h val="0.118172411776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20-4F55-84DC-02B8C1A52AE1}"/>
                </c:ext>
              </c:extLst>
            </c:dLbl>
            <c:dLbl>
              <c:idx val="1"/>
              <c:layout>
                <c:manualLayout>
                  <c:x val="-1.36848679962906E-2"/>
                  <c:y val="7.958730650930863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0-4F55-84DC-02B8C1A52AE1}"/>
                </c:ext>
              </c:extLst>
            </c:dLbl>
            <c:dLbl>
              <c:idx val="2"/>
              <c:layout>
                <c:manualLayout>
                  <c:x val="3.7024249759576411E-2"/>
                  <c:y val="-1.982417912969690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0-4F55-84DC-02B8C1A52AE1}"/>
                </c:ext>
              </c:extLst>
            </c:dLbl>
            <c:dLbl>
              <c:idx val="3"/>
              <c:layout>
                <c:manualLayout>
                  <c:x val="-4.2477928169043416E-2"/>
                  <c:y val="-5.475903776648641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0-4F55-84DC-02B8C1A52AE1}"/>
                </c:ext>
              </c:extLst>
            </c:dLbl>
            <c:dLbl>
              <c:idx val="4"/>
              <c:layout>
                <c:manualLayout>
                  <c:x val="-5.6637157617418984E-2"/>
                  <c:y val="6.899526594687040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20-4F55-84DC-02B8C1A52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'[Графики.xlsx]Эмиссия и погода'!$E$87:$E$91</c:f>
              <c:strCache>
                <c:ptCount val="5"/>
                <c:pt idx="0">
                  <c:v>Пар без удобрений</c:v>
                </c:pt>
                <c:pt idx="1">
                  <c:v>Пар N18P42</c:v>
                </c:pt>
                <c:pt idx="2">
                  <c:v>Яровая пшеница без удобрений</c:v>
                </c:pt>
                <c:pt idx="3">
                  <c:v>Яровая пшеница N18P42</c:v>
                </c:pt>
                <c:pt idx="4">
                  <c:v>Залежь</c:v>
                </c:pt>
              </c:strCache>
            </c:strRef>
          </c:cat>
          <c:val>
            <c:numRef>
              <c:f>'[Графики.xlsx]Эмиссия и погода'!$F$87:$F$91</c:f>
              <c:numCache>
                <c:formatCode>General</c:formatCode>
                <c:ptCount val="5"/>
                <c:pt idx="0">
                  <c:v>1505</c:v>
                </c:pt>
                <c:pt idx="1">
                  <c:v>1594</c:v>
                </c:pt>
                <c:pt idx="2">
                  <c:v>1540</c:v>
                </c:pt>
                <c:pt idx="3">
                  <c:v>1562</c:v>
                </c:pt>
                <c:pt idx="4">
                  <c:v>2635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20-4F55-84DC-02B8C1A52AE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7675888179486219"/>
          <c:w val="1"/>
          <c:h val="0.223241118205138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uri="{0b15fc19-7d7d-44ad-8c2d-2c3a37ce22c3}">
        <chartProps xmlns="https://web.wps.cn/et/2018/main" chartId="{79c52151-11e7-44af-86fa-097d6d1a6322}"/>
      </c:ext>
    </c:extLst>
  </c:chart>
  <c:spPr>
    <a:solidFill>
      <a:schemeClr val="bg1"/>
    </a:solidFill>
    <a:ln w="9525" cap="flat" cmpd="sng" algn="ctr">
      <a:noFill/>
      <a:bevel/>
    </a:ln>
    <a:effectLst>
      <a:glow rad="63500">
        <a:schemeClr val="bg1">
          <a:alpha val="40000"/>
        </a:schemeClr>
      </a:glow>
    </a:effectLst>
  </c:spPr>
  <c:txPr>
    <a:bodyPr/>
    <a:lstStyle/>
    <a:p>
      <a:pPr>
        <a:defRPr lang="ru-RU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Фаза</a:t>
            </a:r>
            <a:r>
              <a:rPr lang="ru-RU" sz="14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кущения 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58000956656123"/>
          <c:y val="5.09613157285152E-2"/>
        </c:manualLayout>
      </c:layout>
      <c:spPr>
        <a:solidFill>
          <a:schemeClr val="accent3">
            <a:alpha val="50000"/>
          </a:schemeClr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1752336448598135E-2"/>
          <c:y val="0.17257356742872296"/>
          <c:w val="0.90474299065420605"/>
          <c:h val="0.7662728462609640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1A-443D-B2C8-87071D9440BA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1A-443D-B2C8-87071D9440BA}"/>
              </c:ext>
            </c:extLst>
          </c:dPt>
          <c:dPt>
            <c:idx val="4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1A-443D-B2C8-87071D9440BA}"/>
              </c:ext>
            </c:extLst>
          </c:dPt>
          <c:dPt>
            <c:idx val="7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1A-443D-B2C8-87071D9440BA}"/>
              </c:ext>
            </c:extLst>
          </c:dPt>
          <c:dPt>
            <c:idx val="8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1A-443D-B2C8-87071D9440BA}"/>
              </c:ext>
            </c:extLst>
          </c:dPt>
          <c:dPt>
            <c:idx val="9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1A-443D-B2C8-87071D9440BA}"/>
              </c:ext>
            </c:extLst>
          </c:dPt>
          <c:dPt>
            <c:idx val="1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1A-443D-B2C8-87071D9440BA}"/>
              </c:ext>
            </c:extLst>
          </c:dPt>
          <c:dPt>
            <c:idx val="12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41A-443D-B2C8-87071D9440B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+39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1A-443D-B2C8-87071D9440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+45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1A-443D-B2C8-87071D9440BA}"/>
                </c:ext>
              </c:extLst>
            </c:dLbl>
            <c:dLbl>
              <c:idx val="4"/>
              <c:layout>
                <c:manualLayout>
                  <c:x val="2.7777777777778026E-3"/>
                  <c:y val="-6.486487275284981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1A-443D-B2C8-87071D9440BA}"/>
                </c:ext>
              </c:extLst>
            </c:dLbl>
            <c:dLbl>
              <c:idx val="7"/>
              <c:layout>
                <c:manualLayout>
                  <c:x val="0"/>
                  <c:y val="-3.706564157305721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1A-443D-B2C8-87071D9440BA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+9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1A-443D-B2C8-87071D9440BA}"/>
                </c:ext>
              </c:extLst>
            </c:dLbl>
            <c:dLbl>
              <c:idx val="9"/>
              <c:layout>
                <c:manualLayout>
                  <c:x val="0"/>
                  <c:y val="-4.169884676968886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1A-443D-B2C8-87071D9440BA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+2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41A-443D-B2C8-87071D944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'просто У1'!$A$56:$A$69</c:f>
              <c:strCache>
                <c:ptCount val="14"/>
                <c:pt idx="0">
                  <c:v>N</c:v>
                </c:pt>
                <c:pt idx="1">
                  <c:v>P</c:v>
                </c:pt>
                <c:pt idx="2">
                  <c:v>KS</c:v>
                </c:pt>
                <c:pt idx="3">
                  <c:v>KCl</c:v>
                </c:pt>
                <c:pt idx="4">
                  <c:v>Ca</c:v>
                </c:pt>
                <c:pt idx="5">
                  <c:v>Mg</c:v>
                </c:pt>
                <c:pt idx="6">
                  <c:v>B</c:v>
                </c:pt>
                <c:pt idx="7">
                  <c:v>Cu</c:v>
                </c:pt>
                <c:pt idx="8">
                  <c:v>Zn</c:v>
                </c:pt>
                <c:pt idx="9">
                  <c:v>Mn</c:v>
                </c:pt>
                <c:pt idx="10">
                  <c:v>Fe</c:v>
                </c:pt>
                <c:pt idx="11">
                  <c:v>Mo</c:v>
                </c:pt>
                <c:pt idx="12">
                  <c:v>Co</c:v>
                </c:pt>
                <c:pt idx="13">
                  <c:v>J</c:v>
                </c:pt>
              </c:strCache>
            </c:strRef>
          </c:cat>
          <c:val>
            <c:numRef>
              <c:f>'просто У1'!$B$56:$B$69</c:f>
              <c:numCache>
                <c:formatCode>0</c:formatCode>
                <c:ptCount val="14"/>
                <c:pt idx="0">
                  <c:v>38.721136767318001</c:v>
                </c:pt>
                <c:pt idx="1">
                  <c:v>45.109780439121813</c:v>
                </c:pt>
                <c:pt idx="4">
                  <c:v>-4.9562682215743736</c:v>
                </c:pt>
                <c:pt idx="7">
                  <c:v>-5.3864168618266781</c:v>
                </c:pt>
                <c:pt idx="8">
                  <c:v>9.202453987730058</c:v>
                </c:pt>
                <c:pt idx="9">
                  <c:v>-5.5555555555555376</c:v>
                </c:pt>
                <c:pt idx="11">
                  <c:v>2</c:v>
                </c:pt>
                <c:pt idx="12">
                  <c:v>-29.787234042553088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41A-443D-B2C8-87071D9440BA}"/>
            </c:ext>
          </c:extLst>
        </c:ser>
        <c:gapWidth val="42"/>
        <c:axId val="104741120"/>
        <c:axId val="104775680"/>
      </c:barChart>
      <c:catAx>
        <c:axId val="104741120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1"/>
          </a:solidFill>
        </c:spPr>
        <c:txPr>
          <a:bodyPr rot="-60000000" spcFirstLastPara="0" vertOverflow="ellipsis" vert="horz" wrap="square" anchor="ctr" anchorCtr="1"/>
          <a:lstStyle/>
          <a:p>
            <a:pPr>
              <a:defRPr lang="ru-RU" sz="1100" b="1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04775680"/>
        <c:crosses val="autoZero"/>
        <c:auto val="1"/>
        <c:lblAlgn val="ctr"/>
        <c:lblOffset val="100"/>
      </c:catAx>
      <c:valAx>
        <c:axId val="104775680"/>
        <c:scaling>
          <c:orientation val="minMax"/>
        </c:scaling>
        <c:axPos val="l"/>
        <c:majorGridlines/>
        <c:numFmt formatCode="0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04741120"/>
        <c:crosses val="autoZero"/>
        <c:crossBetween val="between"/>
      </c:valAx>
    </c:plotArea>
    <c:plotVisOnly val="1"/>
    <c:dispBlanksAs val="gap"/>
    <c:extLst xmlns:c16r2="http://schemas.microsoft.com/office/drawing/2015/06/chart">
      <c:ext uri="{0b15fc19-7d7d-44ad-8c2d-2c3a37ce22c3}">
        <chartProps xmlns="https://web.wps.cn/et/2018/main" chartId="{77439e53-0efe-4152-949d-8daf9e8ffb21}"/>
      </c:ext>
    </c:extLst>
  </c:chart>
  <c:txPr>
    <a:bodyPr/>
    <a:lstStyle/>
    <a:p>
      <a:pPr>
        <a:defRPr lang="ru-RU" sz="1100">
          <a:latin typeface="Times New Roman" panose="02020603050405020304" charset="0"/>
          <a:cs typeface="Times New Roman" panose="0202060305040502030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Фаза выхода в трубку</a:t>
            </a:r>
            <a:endParaRPr lang="ru-RU" sz="1400" b="1" i="0" baseline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c:rich>
      </c:tx>
      <c:layout>
        <c:manualLayout>
          <c:xMode val="edge"/>
          <c:yMode val="edge"/>
          <c:x val="0.29318802509716713"/>
          <c:y val="4.1049382716049382E-2"/>
        </c:manualLayout>
      </c:layout>
      <c:spPr>
        <a:solidFill>
          <a:schemeClr val="accent3">
            <a:alpha val="50000"/>
          </a:schemeClr>
        </a:soli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dPt>
            <c:idx val="0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95-4BA9-A9DD-53537903EE83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95-4BA9-A9DD-53537903EE83}"/>
              </c:ext>
            </c:extLst>
          </c:dPt>
          <c:dPt>
            <c:idx val="2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95-4BA9-A9DD-53537903EE83}"/>
              </c:ext>
            </c:extLst>
          </c:dPt>
          <c:dPt>
            <c:idx val="3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95-4BA9-A9DD-53537903EE83}"/>
              </c:ext>
            </c:extLst>
          </c:dPt>
          <c:dPt>
            <c:idx val="4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95-4BA9-A9DD-53537903EE83}"/>
              </c:ext>
            </c:extLst>
          </c:dPt>
          <c:dPt>
            <c:idx val="5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95-4BA9-A9DD-53537903EE83}"/>
              </c:ext>
            </c:extLst>
          </c:dPt>
          <c:dPt>
            <c:idx val="6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95-4BA9-A9DD-53537903EE83}"/>
              </c:ext>
            </c:extLst>
          </c:dPt>
          <c:dPt>
            <c:idx val="7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95-4BA9-A9DD-53537903EE83}"/>
              </c:ext>
            </c:extLst>
          </c:dPt>
          <c:dPt>
            <c:idx val="8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D95-4BA9-A9DD-53537903EE83}"/>
              </c:ext>
            </c:extLst>
          </c:dPt>
          <c:dPt>
            <c:idx val="9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D95-4BA9-A9DD-53537903EE83}"/>
              </c:ext>
            </c:extLst>
          </c:dPt>
          <c:dPt>
            <c:idx val="1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D95-4BA9-A9DD-53537903EE83}"/>
              </c:ext>
            </c:extLst>
          </c:dPt>
          <c:dPt>
            <c:idx val="12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D95-4BA9-A9DD-53537903EE83}"/>
              </c:ext>
            </c:extLst>
          </c:dPt>
          <c:dPt>
            <c:idx val="13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D95-4BA9-A9DD-53537903EE83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+</a:t>
                    </a:r>
                    <a:r>
                      <a:rPr lang="en-US"/>
                      <a:t>90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95-4BA9-A9DD-53537903EE83}"/>
                </c:ext>
              </c:extLst>
            </c:dLbl>
            <c:dLbl>
              <c:idx val="2"/>
              <c:layout>
                <c:manualLayout>
                  <c:x val="-2.7777777777778026E-3"/>
                  <c:y val="-5.092592592592590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5-4BA9-A9DD-53537903EE8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+</a:t>
                    </a:r>
                    <a:r>
                      <a:rPr lang="en-US"/>
                      <a:t>38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D95-4BA9-A9DD-53537903EE8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/>
                      <a:t>+</a:t>
                    </a:r>
                    <a:r>
                      <a:rPr lang="en-US"/>
                      <a:t>69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D95-4BA9-A9DD-53537903EE83}"/>
                </c:ext>
              </c:extLst>
            </c:dLbl>
            <c:dLbl>
              <c:idx val="6"/>
              <c:layout>
                <c:manualLayout>
                  <c:x val="0"/>
                  <c:y val="-4.629629629629641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95-4BA9-A9DD-53537903EE83}"/>
                </c:ext>
              </c:extLst>
            </c:dLbl>
            <c:dLbl>
              <c:idx val="7"/>
              <c:layout>
                <c:manualLayout>
                  <c:x val="0"/>
                  <c:y val="-2.314814814814808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95-4BA9-A9DD-53537903EE8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95-4BA9-A9DD-53537903EE83}"/>
                </c:ext>
              </c:extLst>
            </c:dLbl>
            <c:dLbl>
              <c:idx val="9"/>
              <c:layout>
                <c:manualLayout>
                  <c:x val="0"/>
                  <c:y val="-1.388888888888890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95-4BA9-A9DD-53537903EE83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D95-4BA9-A9DD-53537903EE8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100"/>
                      <a:t>+</a:t>
                    </a:r>
                    <a:r>
                      <a:rPr lang="en-US"/>
                      <a:t>34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D95-4BA9-A9DD-53537903EE83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D95-4BA9-A9DD-53537903EE83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100"/>
                      <a:t>+</a:t>
                    </a:r>
                    <a:r>
                      <a:rPr lang="en-US"/>
                      <a:t>9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6D95-4BA9-A9DD-53537903E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'мягкая У1'!$A$58:$A$71</c:f>
              <c:strCache>
                <c:ptCount val="14"/>
                <c:pt idx="0">
                  <c:v>N</c:v>
                </c:pt>
                <c:pt idx="1">
                  <c:v>P</c:v>
                </c:pt>
                <c:pt idx="2">
                  <c:v>KS</c:v>
                </c:pt>
                <c:pt idx="3">
                  <c:v>KCl</c:v>
                </c:pt>
                <c:pt idx="4">
                  <c:v>Ca</c:v>
                </c:pt>
                <c:pt idx="5">
                  <c:v>Mg</c:v>
                </c:pt>
                <c:pt idx="6">
                  <c:v>B</c:v>
                </c:pt>
                <c:pt idx="7">
                  <c:v>Cu</c:v>
                </c:pt>
                <c:pt idx="8">
                  <c:v>Zn</c:v>
                </c:pt>
                <c:pt idx="9">
                  <c:v>Mn</c:v>
                </c:pt>
                <c:pt idx="10">
                  <c:v>Fe</c:v>
                </c:pt>
                <c:pt idx="11">
                  <c:v>Mo</c:v>
                </c:pt>
                <c:pt idx="12">
                  <c:v>Co</c:v>
                </c:pt>
                <c:pt idx="13">
                  <c:v>J</c:v>
                </c:pt>
              </c:strCache>
            </c:strRef>
          </c:cat>
          <c:val>
            <c:numRef>
              <c:f>'мягкая У1'!$B$58:$B$71</c:f>
              <c:numCache>
                <c:formatCode>0</c:formatCode>
                <c:ptCount val="14"/>
                <c:pt idx="0">
                  <c:v>-20.879120879120787</c:v>
                </c:pt>
                <c:pt idx="1">
                  <c:v>93.55670103092767</c:v>
                </c:pt>
                <c:pt idx="2">
                  <c:v>39.320388349514602</c:v>
                </c:pt>
                <c:pt idx="3">
                  <c:v>9.4036697247706496</c:v>
                </c:pt>
                <c:pt idx="4">
                  <c:v>38.340807174887786</c:v>
                </c:pt>
                <c:pt idx="5">
                  <c:v>68.75</c:v>
                </c:pt>
                <c:pt idx="6">
                  <c:v>-8.8516746411483531</c:v>
                </c:pt>
                <c:pt idx="7">
                  <c:v>-17.574257425742609</c:v>
                </c:pt>
                <c:pt idx="8">
                  <c:v>-4.0247678018575783</c:v>
                </c:pt>
                <c:pt idx="9">
                  <c:v>-18.562874251497</c:v>
                </c:pt>
                <c:pt idx="10">
                  <c:v>-0.86956521739130521</c:v>
                </c:pt>
                <c:pt idx="11">
                  <c:v>34.277620396600597</c:v>
                </c:pt>
                <c:pt idx="12">
                  <c:v>2.8571428571428599</c:v>
                </c:pt>
                <c:pt idx="13">
                  <c:v>8.93371757925072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D95-4BA9-A9DD-53537903EE83}"/>
            </c:ext>
          </c:extLst>
        </c:ser>
        <c:gapWidth val="45"/>
        <c:axId val="112423680"/>
        <c:axId val="112425216"/>
      </c:barChart>
      <c:catAx>
        <c:axId val="112423680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1"/>
          </a:solidFill>
        </c:spPr>
        <c:txPr>
          <a:bodyPr rot="-60000000" spcFirstLastPara="0" vertOverflow="ellipsis" vert="horz" wrap="square" anchor="ctr" anchorCtr="1"/>
          <a:lstStyle/>
          <a:p>
            <a:pPr>
              <a:defRPr lang="ru-RU" sz="1050" b="0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12425216"/>
        <c:crosses val="autoZero"/>
        <c:auto val="1"/>
        <c:lblAlgn val="ctr"/>
        <c:lblOffset val="100"/>
      </c:catAx>
      <c:valAx>
        <c:axId val="112425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0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12423680"/>
        <c:crosses val="autoZero"/>
        <c:crossBetween val="between"/>
        <c:majorUnit val="20"/>
      </c:valAx>
      <c:spPr>
        <a:noFill/>
      </c:spPr>
    </c:plotArea>
    <c:plotVisOnly val="1"/>
    <c:dispBlanksAs val="gap"/>
    <c:extLst xmlns:c16r2="http://schemas.microsoft.com/office/drawing/2015/06/chart">
      <c:ext uri="{0b15fc19-7d7d-44ad-8c2d-2c3a37ce22c3}">
        <chartProps xmlns="https://web.wps.cn/et/2018/main" chartId="{6972642c-1660-460d-a8bf-7e48f8247ffb}"/>
      </c:ext>
    </c:extLst>
  </c:chart>
  <c:txPr>
    <a:bodyPr/>
    <a:lstStyle/>
    <a:p>
      <a:pPr>
        <a:defRPr lang="ru-RU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Фаза</a:t>
            </a:r>
            <a:r>
              <a:rPr lang="ru-RU" sz="15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колошения</a:t>
            </a:r>
            <a:endParaRPr lang="ru-RU" sz="15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c:rich>
      </c:tx>
      <c:layout/>
      <c:spPr>
        <a:solidFill>
          <a:schemeClr val="accent3">
            <a:alpha val="50000"/>
          </a:schemeClr>
        </a:soli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dPt>
            <c:idx val="0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5-4CC9-8D02-CAD6E309C33D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5-4CC9-8D02-CAD6E309C33D}"/>
              </c:ext>
            </c:extLst>
          </c:dPt>
          <c:dPt>
            <c:idx val="2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5-4CC9-8D02-CAD6E309C33D}"/>
              </c:ext>
            </c:extLst>
          </c:dPt>
          <c:dPt>
            <c:idx val="3"/>
            <c:spPr>
              <a:solidFill>
                <a:schemeClr val="bg1">
                  <a:lumMod val="95000"/>
                </a:schemeClr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5-4CC9-8D02-CAD6E309C33D}"/>
              </c:ext>
            </c:extLst>
          </c:dPt>
          <c:dPt>
            <c:idx val="4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5-4CC9-8D02-CAD6E309C33D}"/>
              </c:ext>
            </c:extLst>
          </c:dPt>
          <c:dPt>
            <c:idx val="5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5-4CC9-8D02-CAD6E309C33D}"/>
              </c:ext>
            </c:extLst>
          </c:dPt>
          <c:dPt>
            <c:idx val="6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5-4CC9-8D02-CAD6E309C33D}"/>
              </c:ext>
            </c:extLst>
          </c:dPt>
          <c:dPt>
            <c:idx val="7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185-4CC9-8D02-CAD6E309C33D}"/>
              </c:ext>
            </c:extLst>
          </c:dPt>
          <c:dPt>
            <c:idx val="8"/>
            <c:spPr>
              <a:solidFill>
                <a:srgbClr val="FF33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185-4CC9-8D02-CAD6E309C33D}"/>
              </c:ext>
            </c:extLst>
          </c:dPt>
          <c:dPt>
            <c:idx val="9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185-4CC9-8D02-CAD6E309C33D}"/>
              </c:ext>
            </c:extLst>
          </c:dPt>
          <c:dPt>
            <c:idx val="1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185-4CC9-8D02-CAD6E309C33D}"/>
              </c:ext>
            </c:extLst>
          </c:dPt>
          <c:dPt>
            <c:idx val="11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185-4CC9-8D02-CAD6E309C33D}"/>
              </c:ext>
            </c:extLst>
          </c:dPt>
          <c:dPt>
            <c:idx val="12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185-4CC9-8D02-CAD6E309C33D}"/>
              </c:ext>
            </c:extLst>
          </c:dPt>
          <c:dPt>
            <c:idx val="13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185-4CC9-8D02-CAD6E309C33D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8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85-4CC9-8D02-CAD6E309C33D}"/>
                </c:ext>
              </c:extLst>
            </c:dLbl>
            <c:dLbl>
              <c:idx val="2"/>
              <c:layout>
                <c:manualLayout>
                  <c:x val="-2.7777777777778026E-3"/>
                  <c:y val="-5.092592592592590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5-4CC9-8D02-CAD6E309C33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-</a:t>
                    </a:r>
                    <a:r>
                      <a:rPr lang="en-US"/>
                      <a:t>13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185-4CC9-8D02-CAD6E309C33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/>
                      <a:t>-</a:t>
                    </a:r>
                    <a:r>
                      <a:rPr lang="en-US"/>
                      <a:t>14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185-4CC9-8D02-CAD6E309C33D}"/>
                </c:ext>
              </c:extLst>
            </c:dLbl>
            <c:dLbl>
              <c:idx val="6"/>
              <c:layout>
                <c:manualLayout>
                  <c:x val="0"/>
                  <c:y val="-4.629629629629641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5-4CC9-8D02-CAD6E309C33D}"/>
                </c:ext>
              </c:extLst>
            </c:dLbl>
            <c:dLbl>
              <c:idx val="7"/>
              <c:layout>
                <c:manualLayout>
                  <c:x val="0"/>
                  <c:y val="-2.314814814814808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85-4CC9-8D02-CAD6E309C33D}"/>
                </c:ext>
              </c:extLst>
            </c:dLbl>
            <c:dLbl>
              <c:idx val="9"/>
              <c:layout>
                <c:manualLayout>
                  <c:x val="0"/>
                  <c:y val="-1.388888888888890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85-4CC9-8D02-CAD6E309C33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100"/>
                      <a:t>1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185-4CC9-8D02-CAD6E309C33D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100"/>
                      <a:t>4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185-4CC9-8D02-CAD6E309C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'У1 колошение'!$A$58:$A$71</c:f>
              <c:strCache>
                <c:ptCount val="14"/>
                <c:pt idx="0">
                  <c:v>N</c:v>
                </c:pt>
                <c:pt idx="1">
                  <c:v>P</c:v>
                </c:pt>
                <c:pt idx="2">
                  <c:v>KS</c:v>
                </c:pt>
                <c:pt idx="3">
                  <c:v>KCl</c:v>
                </c:pt>
                <c:pt idx="4">
                  <c:v>Ca</c:v>
                </c:pt>
                <c:pt idx="5">
                  <c:v>Mg</c:v>
                </c:pt>
                <c:pt idx="6">
                  <c:v>B</c:v>
                </c:pt>
                <c:pt idx="7">
                  <c:v>Cu</c:v>
                </c:pt>
                <c:pt idx="8">
                  <c:v>Zn</c:v>
                </c:pt>
                <c:pt idx="9">
                  <c:v>Mn</c:v>
                </c:pt>
                <c:pt idx="10">
                  <c:v>Fe</c:v>
                </c:pt>
                <c:pt idx="11">
                  <c:v>Mo</c:v>
                </c:pt>
                <c:pt idx="12">
                  <c:v>Co</c:v>
                </c:pt>
                <c:pt idx="13">
                  <c:v>J</c:v>
                </c:pt>
              </c:strCache>
            </c:strRef>
          </c:cat>
          <c:val>
            <c:numRef>
              <c:f>'У1 колошение'!$B$58:$B$71</c:f>
              <c:numCache>
                <c:formatCode>0</c:formatCode>
                <c:ptCount val="14"/>
                <c:pt idx="0">
                  <c:v>-24.583333333333279</c:v>
                </c:pt>
                <c:pt idx="1">
                  <c:v>7.5949367088607476</c:v>
                </c:pt>
                <c:pt idx="2">
                  <c:v>2.564102564102571</c:v>
                </c:pt>
                <c:pt idx="3">
                  <c:v>0.43290043290043312</c:v>
                </c:pt>
                <c:pt idx="4">
                  <c:v>-13.3891213389121</c:v>
                </c:pt>
                <c:pt idx="5">
                  <c:v>-14.4</c:v>
                </c:pt>
                <c:pt idx="6">
                  <c:v>6.8965517241379297</c:v>
                </c:pt>
                <c:pt idx="7">
                  <c:v>1.1029411764705901</c:v>
                </c:pt>
                <c:pt idx="8">
                  <c:v>-7.7205882352941204</c:v>
                </c:pt>
                <c:pt idx="9">
                  <c:v>27.586206896551687</c:v>
                </c:pt>
                <c:pt idx="10">
                  <c:v>-29.2</c:v>
                </c:pt>
                <c:pt idx="11">
                  <c:v>1.07698444355803</c:v>
                </c:pt>
                <c:pt idx="12">
                  <c:v>4.3627357591922173</c:v>
                </c:pt>
                <c:pt idx="13">
                  <c:v>3.7199124726477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185-4CC9-8D02-CAD6E309C33D}"/>
            </c:ext>
          </c:extLst>
        </c:ser>
        <c:gapWidth val="45"/>
        <c:axId val="112528768"/>
        <c:axId val="112530560"/>
      </c:barChart>
      <c:catAx>
        <c:axId val="112528768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1"/>
          </a:solidFill>
        </c:spPr>
        <c:txPr>
          <a:bodyPr rot="-60000000" spcFirstLastPara="0" vertOverflow="ellipsis" vert="horz" wrap="square" anchor="ctr" anchorCtr="1"/>
          <a:lstStyle/>
          <a:p>
            <a:pPr>
              <a:defRPr lang="ru-RU" sz="1050" b="0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112530560"/>
        <c:crosses val="autoZero"/>
        <c:auto val="1"/>
        <c:lblAlgn val="ctr"/>
        <c:lblOffset val="100"/>
      </c:catAx>
      <c:valAx>
        <c:axId val="11253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0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28768"/>
        <c:crosses val="autoZero"/>
        <c:crossBetween val="between"/>
        <c:majorUnit val="10"/>
      </c:valAx>
      <c:spPr>
        <a:noFill/>
      </c:spPr>
    </c:plotArea>
    <c:plotVisOnly val="1"/>
    <c:dispBlanksAs val="gap"/>
    <c:extLst xmlns:c16r2="http://schemas.microsoft.com/office/drawing/2015/06/chart">
      <c:ext uri="{0b15fc19-7d7d-44ad-8c2d-2c3a37ce22c3}">
        <chartProps xmlns="https://web.wps.cn/et/2018/main" chartId="{d32a9610-26ed-45c5-a0ca-58f1f2f9e2e0}"/>
      </c:ext>
    </c:extLst>
  </c:chart>
  <c:txPr>
    <a:bodyPr/>
    <a:lstStyle/>
    <a:p>
      <a:pPr>
        <a:defRPr lang="ru-RU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DE-4A01-91A4-F85D811B0DB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DE-4A01-91A4-F85D811B0DB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DE-4A01-91A4-F85D811B0DB5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DE-4A01-91A4-F85D811B0DB5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DE-4A01-91A4-F85D811B0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Лист2!$A$5:$A$9</c:f>
              <c:strCache>
                <c:ptCount val="5"/>
                <c:pt idx="0">
                  <c:v>Гербициды</c:v>
                </c:pt>
                <c:pt idx="1">
                  <c:v>Удобрения</c:v>
                </c:pt>
                <c:pt idx="2">
                  <c:v>Гербициды + удобрения</c:v>
                </c:pt>
                <c:pt idx="3">
                  <c:v>Фунгициды</c:v>
                </c:pt>
                <c:pt idx="4">
                  <c:v>Ретарданты</c:v>
                </c:pt>
              </c:strCache>
            </c:strRef>
          </c:cat>
          <c:val>
            <c:numRef>
              <c:f>Лист2!$B$5:$B$9</c:f>
              <c:numCache>
                <c:formatCode>General</c:formatCode>
                <c:ptCount val="5"/>
                <c:pt idx="0">
                  <c:v>22</c:v>
                </c:pt>
                <c:pt idx="1">
                  <c:v>15</c:v>
                </c:pt>
                <c:pt idx="2">
                  <c:v>38</c:v>
                </c:pt>
                <c:pt idx="3">
                  <c:v>21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5DE-4A01-91A4-F85D811B0DB5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uri="{0b15fc19-7d7d-44ad-8c2d-2c3a37ce22c3}">
        <chartProps xmlns="https://web.wps.cn/et/2018/main" chartId="{1e0182eb-4c60-43d5-acec-8c2128fcc87c}"/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160139010486741"/>
          <c:y val="7.604383318176193E-2"/>
          <c:w val="0.65578496573908562"/>
          <c:h val="0.83559712053492807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AF-46E6-B7DD-271E7071746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AF-46E6-B7DD-271E70717464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AF-46E6-B7DD-271E70717464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AF-46E6-B7DD-271E70717464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AF-46E6-B7DD-271E707174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Лист2!$A$18:$A$22</c:f>
              <c:strCache>
                <c:ptCount val="5"/>
                <c:pt idx="0">
                  <c:v>Гербициды</c:v>
                </c:pt>
                <c:pt idx="1">
                  <c:v>Удобрения</c:v>
                </c:pt>
                <c:pt idx="2">
                  <c:v>Гербициды + удобрения</c:v>
                </c:pt>
                <c:pt idx="3">
                  <c:v>Фунгициды</c:v>
                </c:pt>
                <c:pt idx="4">
                  <c:v>Ретарданты</c:v>
                </c:pt>
              </c:strCache>
            </c:strRef>
          </c:cat>
          <c:val>
            <c:numRef>
              <c:f>Лист2!$B$18:$B$22</c:f>
              <c:numCache>
                <c:formatCode>General</c:formatCode>
                <c:ptCount val="5"/>
                <c:pt idx="0">
                  <c:v>19</c:v>
                </c:pt>
                <c:pt idx="1">
                  <c:v>8</c:v>
                </c:pt>
                <c:pt idx="2">
                  <c:v>28</c:v>
                </c:pt>
                <c:pt idx="3">
                  <c:v>35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4AF-46E6-B7DD-271E70717464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uri="{0b15fc19-7d7d-44ad-8c2d-2c3a37ce22c3}">
        <chartProps xmlns="https://web.wps.cn/et/2018/main" chartId="{517a9872-30df-4668-8fef-d75b756c2f3a}"/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2.6348556828684901E-2"/>
          <c:y val="0"/>
          <c:w val="0.95169431248074443"/>
          <c:h val="0.729151042129288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Пшеница по пару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2.8299999999999992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5-4E89-9A6A-BBBD77AFB9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2.2799999999999998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05-4E89-9A6A-BBBD77AFB9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Третья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05-4E89-9A6A-BBBD77AFB99D}"/>
            </c:ext>
          </c:extLst>
        </c:ser>
        <c:dLbls>
          <c:showVal val="1"/>
        </c:dLbls>
        <c:gapWidth val="219"/>
        <c:overlap val="-27"/>
        <c:axId val="145538432"/>
        <c:axId val="145797504"/>
      </c:barChart>
      <c:catAx>
        <c:axId val="14553843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45797504"/>
        <c:crosses val="autoZero"/>
        <c:auto val="1"/>
        <c:lblAlgn val="ctr"/>
        <c:lblOffset val="100"/>
      </c:catAx>
      <c:valAx>
        <c:axId val="1457975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55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uri="{0b15fc19-7d7d-44ad-8c2d-2c3a37ce22c3}">
        <chartProps xmlns="https://web.wps.cn/et/2018/main" chartId="{6f7cd001-6ed4-4db1-b8dc-14b689e67b68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0.00142</cdr:x>
      <cdr:y>0</cdr:y>
    </cdr:from>
    <cdr:to>
      <cdr:x>0.13778</cdr:x>
      <cdr:y>0.10054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525" y="0"/>
          <a:ext cx="9144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kern="1200" dirty="0">
              <a:cs typeface="Times New Roman" panose="02020603050405020304" charset="0"/>
            </a:rPr>
            <a:t>С-СО2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0.64779</cdr:x>
      <cdr:y>0.49677</cdr:y>
    </cdr:from>
    <cdr:to>
      <cdr:x>0.79823</cdr:x>
      <cdr:y>0.54851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="" xmlns:a16="http://schemas.microsoft.com/office/drawing/2014/main" id="{70AFF480-2A8C-F5DB-E2DD-041DE6122567}"/>
            </a:ext>
          </a:extLst>
        </cdr:cNvPr>
        <cdr:cNvCxnSpPr/>
      </cdr:nvCxnSpPr>
      <cdr:spPr>
        <a:xfrm xmlns:a="http://schemas.openxmlformats.org/drawingml/2006/main">
          <a:off x="3486151" y="1828800"/>
          <a:ext cx="809625" cy="19050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0.53317</cdr:x>
      <cdr:y>0.64736</cdr:y>
    </cdr:from>
    <cdr:to>
      <cdr:x>0.68362</cdr:x>
      <cdr:y>0.74568</cdr:y>
    </cdr:to>
    <cdr:cxnSp macro="">
      <cdr:nvCxnSpPr>
        <cdr:cNvPr id="3" name="Соединительная линия уступом 2">
          <a:extLst xmlns:a="http://schemas.openxmlformats.org/drawingml/2006/main">
            <a:ext uri="{FF2B5EF4-FFF2-40B4-BE49-F238E27FC236}">
              <a16:creationId xmlns="" xmlns:a16="http://schemas.microsoft.com/office/drawing/2014/main" id="{C2639AF1-ADFD-D5B4-B8C3-70522D131717}"/>
            </a:ext>
          </a:extLst>
        </cdr:cNvPr>
        <cdr:cNvCxnSpPr/>
      </cdr:nvCxnSpPr>
      <cdr:spPr>
        <a:xfrm xmlns:a="http://schemas.openxmlformats.org/drawingml/2006/main">
          <a:off x="2483202" y="2789130"/>
          <a:ext cx="700707" cy="423609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0.5742</cdr:x>
      <cdr:y>0.18295</cdr:y>
    </cdr:from>
    <cdr:to>
      <cdr:x>0.79367</cdr:x>
      <cdr:y>0.214</cdr:y>
    </cdr:to>
    <cdr:cxnSp macro="">
      <cdr:nvCxnSpPr>
        <cdr:cNvPr id="4" name="Соединительная линия уступом 3">
          <a:extLst xmlns:a="http://schemas.openxmlformats.org/drawingml/2006/main">
            <a:ext uri="{FF2B5EF4-FFF2-40B4-BE49-F238E27FC236}">
              <a16:creationId xmlns="" xmlns:a16="http://schemas.microsoft.com/office/drawing/2014/main" id="{9EB92A10-98D4-8579-B4E3-1BE6DDAD0EA9}"/>
            </a:ext>
          </a:extLst>
        </cdr:cNvPr>
        <cdr:cNvCxnSpPr/>
      </cdr:nvCxnSpPr>
      <cdr:spPr>
        <a:xfrm xmlns:a="http://schemas.openxmlformats.org/drawingml/2006/main">
          <a:off x="2674271" y="788242"/>
          <a:ext cx="1022161" cy="13377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0.0914</cdr:x>
      <cdr:y>0.24391</cdr:y>
    </cdr:from>
    <cdr:to>
      <cdr:x>0.29317</cdr:x>
      <cdr:y>0.30342</cdr:y>
    </cdr:to>
    <cdr:cxnSp macro="">
      <cdr:nvCxnSpPr>
        <cdr:cNvPr id="5" name="Соединительная линия уступом 4">
          <a:extLst xmlns:a="http://schemas.openxmlformats.org/drawingml/2006/main">
            <a:ext uri="{FF2B5EF4-FFF2-40B4-BE49-F238E27FC236}">
              <a16:creationId xmlns="" xmlns:a16="http://schemas.microsoft.com/office/drawing/2014/main" id="{62A11555-B490-4B26-676C-C0A5912EF815}"/>
            </a:ext>
          </a:extLst>
        </cdr:cNvPr>
        <cdr:cNvCxnSpPr/>
      </cdr:nvCxnSpPr>
      <cdr:spPr>
        <a:xfrm xmlns:a="http://schemas.openxmlformats.org/drawingml/2006/main" rot="10800000" flipV="1">
          <a:off x="425690" y="1050882"/>
          <a:ext cx="939725" cy="256397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0.14916</cdr:x>
      <cdr:y>0.61341</cdr:y>
    </cdr:from>
    <cdr:to>
      <cdr:x>0.34562</cdr:x>
      <cdr:y>0.66775</cdr:y>
    </cdr:to>
    <cdr:cxnSp macro="">
      <cdr:nvCxnSpPr>
        <cdr:cNvPr id="6" name="Соединительная линия уступом 5">
          <a:extLst xmlns:a="http://schemas.openxmlformats.org/drawingml/2006/main">
            <a:ext uri="{FF2B5EF4-FFF2-40B4-BE49-F238E27FC236}">
              <a16:creationId xmlns="" xmlns:a16="http://schemas.microsoft.com/office/drawing/2014/main" id="{84A25565-93F5-5D57-210B-CCF274BA2EC9}"/>
            </a:ext>
          </a:extLst>
        </cdr:cNvPr>
        <cdr:cNvCxnSpPr/>
      </cdr:nvCxnSpPr>
      <cdr:spPr>
        <a:xfrm xmlns:a="http://schemas.openxmlformats.org/drawingml/2006/main" rot="10800000" flipV="1">
          <a:off x="694690" y="2642864"/>
          <a:ext cx="914994" cy="234123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DD695B-92F4-4529-99B5-6620ECB717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A4AF0-EE62-43D3-AD99-6BC19E2FC3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79400" y="4765004"/>
            <a:ext cx="5359368" cy="1623096"/>
          </a:xfr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Чекусов Максим Сергеевич 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директор, 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кандидат техн. наук, доцент,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Почетный работник АПК РФ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35" y="2055531"/>
            <a:ext cx="6999541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cs typeface="Times New Roman" panose="02020603050405020304" charset="0"/>
              </a:rPr>
              <a:t>Развитие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>
                <a:cs typeface="Times New Roman" panose="02020603050405020304" charset="0"/>
              </a:rPr>
              <a:t>идей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>
                <a:cs typeface="Times New Roman" panose="02020603050405020304" charset="0"/>
              </a:rPr>
              <a:t>Д</a:t>
            </a:r>
            <a:r>
              <a:rPr lang="en-US" altLang="ru-RU" sz="3200" b="1" dirty="0">
                <a:cs typeface="Times New Roman" panose="02020603050405020304" charset="0"/>
              </a:rPr>
              <a:t>.</a:t>
            </a:r>
            <a:r>
              <a:rPr lang="en-US" altLang="en-US" sz="3200" b="1" dirty="0">
                <a:cs typeface="Times New Roman" panose="02020603050405020304" charset="0"/>
              </a:rPr>
              <a:t>Н</a:t>
            </a:r>
            <a:r>
              <a:rPr lang="en-US" altLang="ru-RU" sz="3200" b="1" dirty="0">
                <a:cs typeface="Times New Roman" panose="02020603050405020304" charset="0"/>
              </a:rPr>
              <a:t>. </a:t>
            </a:r>
            <a:r>
              <a:rPr lang="en-US" altLang="en-US" sz="3200" b="1" dirty="0" err="1">
                <a:cs typeface="Times New Roman" panose="02020603050405020304" charset="0"/>
              </a:rPr>
              <a:t>Прянишникова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ru-RU" altLang="ru-RU" sz="3200" b="1" dirty="0" smtClean="0">
                <a:cs typeface="Times New Roman" panose="02020603050405020304" charset="0"/>
              </a:rPr>
              <a:t/>
            </a:r>
            <a:br>
              <a:rPr lang="ru-RU" altLang="ru-RU" sz="3200" b="1" dirty="0" smtClean="0">
                <a:cs typeface="Times New Roman" panose="02020603050405020304" charset="0"/>
              </a:rPr>
            </a:br>
            <a:r>
              <a:rPr lang="en-US" altLang="en-US" sz="3200" b="1" dirty="0" smtClean="0">
                <a:cs typeface="Times New Roman" panose="02020603050405020304" charset="0"/>
              </a:rPr>
              <a:t>в</a:t>
            </a:r>
            <a:r>
              <a:rPr lang="en-US" altLang="ru-RU" sz="3200" b="1" dirty="0" smtClean="0">
                <a:cs typeface="Times New Roman" panose="02020603050405020304" charset="0"/>
              </a:rPr>
              <a:t> </a:t>
            </a:r>
            <a:r>
              <a:rPr lang="en-US" altLang="en-US" sz="3200" b="1" dirty="0">
                <a:cs typeface="Times New Roman" panose="02020603050405020304" charset="0"/>
              </a:rPr>
              <a:t>современной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>
                <a:cs typeface="Times New Roman" panose="02020603050405020304" charset="0"/>
              </a:rPr>
              <a:t>системе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>
                <a:cs typeface="Times New Roman" panose="02020603050405020304" charset="0"/>
              </a:rPr>
              <a:t>земледелия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cs typeface="Times New Roman" panose="02020603050405020304" charset="0"/>
              </a:rPr>
              <a:t>Западной</a:t>
            </a:r>
            <a:r>
              <a:rPr lang="en-US" altLang="ru-RU" sz="3200" b="1" dirty="0"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cs typeface="Times New Roman" panose="02020603050405020304" charset="0"/>
              </a:rPr>
              <a:t>Сибири</a:t>
            </a:r>
            <a:r>
              <a:rPr lang="en-US" altLang="ru-RU" sz="3200" b="1" dirty="0" smtClean="0">
                <a:cs typeface="Times New Roman" panose="02020603050405020304" charset="0"/>
              </a:rPr>
              <a:t> </a:t>
            </a:r>
            <a:endParaRPr lang="ru-RU" sz="3200" b="1" dirty="0">
              <a:cs typeface="Times New Roman" panose="020206030504050203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gradFill>
            <a:gsLst>
              <a:gs pos="0">
                <a:srgbClr val="F7C920"/>
              </a:gs>
              <a:gs pos="80000">
                <a:srgbClr val="F7C920"/>
              </a:gs>
              <a:gs pos="100000">
                <a:srgbClr val="F7C920"/>
              </a:gs>
            </a:gsLst>
          </a:gradFill>
          <a:ln>
            <a:solidFill>
              <a:srgbClr val="F7C92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73656"/>
            <a:ext cx="2686885" cy="828000"/>
          </a:xfrm>
          <a:prstGeom prst="rect">
            <a:avLst/>
          </a:prstGeom>
        </p:spPr>
      </p:pic>
      <p:pic>
        <p:nvPicPr>
          <p:cNvPr id="2" name="Рисунок 11" descr="C:\Users\vladimir\Desktop\Николаеву\IMG_189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970" y="1363980"/>
            <a:ext cx="4815840" cy="516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pf.mail.ru/cgi-bin/readmsg?id=16128425781077354193;0;2&amp;exif=1&amp;full=1&amp;x-email=timoxin514%40mail.r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pPr defTabSz="685800" latinLnBrk="1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088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altLang="ko-KR" sz="2500" b="1" dirty="0">
                <a:solidFill>
                  <a:prstClr val="black"/>
                </a:solidFill>
                <a:cs typeface="Times New Roman" panose="02020603050405020304" charset="0"/>
                <a:sym typeface="+mn-ea"/>
              </a:rPr>
              <a:t>Листовая диагностика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1" y="1235637"/>
            <a:ext cx="1739790" cy="2160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5825381" y="1019082"/>
          <a:ext cx="5435600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20688"/>
            <a:ext cx="12192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latinLnBrk="1"/>
            <a:r>
              <a:rPr lang="ru-RU" sz="2000" b="1" dirty="0">
                <a:solidFill>
                  <a:prstClr val="black"/>
                </a:solidFill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ru-RU" sz="2000" b="1" dirty="0">
                <a:solidFill>
                  <a:prstClr val="black"/>
                </a:solidFill>
                <a:ea typeface="Malgun Gothic" panose="020B0503020000020004" pitchFamily="34" charset="-127"/>
                <a:cs typeface="Times New Roman" panose="02020603050405020304" charset="0"/>
              </a:rPr>
              <a:t>рафик баланса элементов минерального питания</a:t>
            </a:r>
            <a:r>
              <a:rPr lang="en-US" sz="2000" b="1" dirty="0">
                <a:solidFill>
                  <a:prstClr val="black"/>
                </a:solidFill>
                <a:ea typeface="Malgun Gothic" panose="020B0503020000020004" pitchFamily="34" charset="-127"/>
                <a:cs typeface="Times New Roman" panose="0202060305040502030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a typeface="Malgun Gothic" panose="020B0503020000020004" pitchFamily="34" charset="-127"/>
                <a:cs typeface="Times New Roman" panose="02020603050405020304" charset="0"/>
              </a:rPr>
              <a:t>яровой пшеницы, фон </a:t>
            </a:r>
            <a:r>
              <a:rPr lang="en-US" sz="2000" b="1" dirty="0">
                <a:solidFill>
                  <a:prstClr val="black"/>
                </a:solidFill>
                <a:ea typeface="Malgun Gothic" panose="020B0503020000020004" pitchFamily="34" charset="-127"/>
                <a:cs typeface="Times New Roman" panose="02020603050405020304" charset="0"/>
              </a:rPr>
              <a:t>P30</a:t>
            </a:r>
            <a:r>
              <a:rPr lang="ru-RU" sz="2000" b="1" dirty="0">
                <a:solidFill>
                  <a:prstClr val="black"/>
                </a:solidFill>
                <a:ea typeface="Malgun Gothic" panose="020B0503020000020004" pitchFamily="34" charset="-127"/>
                <a:cs typeface="Times New Roman" panose="02020603050405020304" charset="0"/>
              </a:rPr>
              <a:t>, %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3861048"/>
          <a:ext cx="56667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951984" y="3717032"/>
          <a:ext cx="5605780" cy="301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60529" y="1251842"/>
            <a:ext cx="1619774" cy="21931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0536" y="1879281"/>
            <a:ext cx="3051175" cy="2376170"/>
          </a:xfrm>
          <a:custGeom>
            <a:avLst/>
            <a:gdLst/>
            <a:ahLst/>
            <a:cxnLst/>
            <a:rect l="l" t="t" r="r" b="b"/>
            <a:pathLst>
              <a:path w="3051175" h="2376170">
                <a:moveTo>
                  <a:pt x="3051136" y="0"/>
                </a:moveTo>
                <a:lnTo>
                  <a:pt x="0" y="0"/>
                </a:lnTo>
                <a:lnTo>
                  <a:pt x="0" y="2375611"/>
                </a:lnTo>
                <a:lnTo>
                  <a:pt x="3051136" y="2375611"/>
                </a:lnTo>
                <a:lnTo>
                  <a:pt x="3051136" y="0"/>
                </a:lnTo>
                <a:close/>
              </a:path>
            </a:pathLst>
          </a:custGeom>
          <a:solidFill>
            <a:srgbClr val="258F6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150" y="1867017"/>
            <a:ext cx="3051175" cy="2376170"/>
          </a:xfrm>
          <a:custGeom>
            <a:avLst/>
            <a:gdLst/>
            <a:ahLst/>
            <a:cxnLst/>
            <a:rect l="l" t="t" r="r" b="b"/>
            <a:pathLst>
              <a:path w="3051175" h="2376170">
                <a:moveTo>
                  <a:pt x="0" y="0"/>
                </a:moveTo>
                <a:lnTo>
                  <a:pt x="3051136" y="0"/>
                </a:lnTo>
                <a:lnTo>
                  <a:pt x="3051136" y="2375611"/>
                </a:lnTo>
                <a:lnTo>
                  <a:pt x="0" y="23756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9287" y="1867005"/>
            <a:ext cx="2794635" cy="2376170"/>
          </a:xfrm>
          <a:custGeom>
            <a:avLst/>
            <a:gdLst/>
            <a:ahLst/>
            <a:cxnLst/>
            <a:rect l="l" t="t" r="r" b="b"/>
            <a:pathLst>
              <a:path w="2794634" h="2376170">
                <a:moveTo>
                  <a:pt x="2794419" y="0"/>
                </a:moveTo>
                <a:lnTo>
                  <a:pt x="0" y="0"/>
                </a:lnTo>
                <a:lnTo>
                  <a:pt x="0" y="2375611"/>
                </a:lnTo>
                <a:lnTo>
                  <a:pt x="2794419" y="2375611"/>
                </a:lnTo>
                <a:lnTo>
                  <a:pt x="2794419" y="0"/>
                </a:lnTo>
                <a:close/>
              </a:path>
            </a:pathLst>
          </a:custGeom>
          <a:solidFill>
            <a:srgbClr val="FFCB2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9287" y="1867005"/>
            <a:ext cx="2794635" cy="2376170"/>
          </a:xfrm>
          <a:custGeom>
            <a:avLst/>
            <a:gdLst/>
            <a:ahLst/>
            <a:cxnLst/>
            <a:rect l="l" t="t" r="r" b="b"/>
            <a:pathLst>
              <a:path w="2794634" h="2376170">
                <a:moveTo>
                  <a:pt x="0" y="0"/>
                </a:moveTo>
                <a:lnTo>
                  <a:pt x="2794419" y="0"/>
                </a:lnTo>
                <a:lnTo>
                  <a:pt x="2794419" y="2375611"/>
                </a:lnTo>
                <a:lnTo>
                  <a:pt x="0" y="237561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2741" y="1867005"/>
            <a:ext cx="2480310" cy="2376170"/>
          </a:xfrm>
          <a:custGeom>
            <a:avLst/>
            <a:gdLst/>
            <a:ahLst/>
            <a:cxnLst/>
            <a:rect l="l" t="t" r="r" b="b"/>
            <a:pathLst>
              <a:path w="2480309" h="2376170">
                <a:moveTo>
                  <a:pt x="2480221" y="0"/>
                </a:moveTo>
                <a:lnTo>
                  <a:pt x="0" y="0"/>
                </a:lnTo>
                <a:lnTo>
                  <a:pt x="0" y="2375611"/>
                </a:lnTo>
                <a:lnTo>
                  <a:pt x="2480221" y="2375611"/>
                </a:lnTo>
                <a:lnTo>
                  <a:pt x="2480221" y="0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62741" y="1867005"/>
            <a:ext cx="2480310" cy="2376170"/>
          </a:xfrm>
          <a:custGeom>
            <a:avLst/>
            <a:gdLst/>
            <a:ahLst/>
            <a:cxnLst/>
            <a:rect l="l" t="t" r="r" b="b"/>
            <a:pathLst>
              <a:path w="2480309" h="2376170">
                <a:moveTo>
                  <a:pt x="0" y="0"/>
                </a:moveTo>
                <a:lnTo>
                  <a:pt x="2480221" y="0"/>
                </a:lnTo>
                <a:lnTo>
                  <a:pt x="2480221" y="2375611"/>
                </a:lnTo>
                <a:lnTo>
                  <a:pt x="0" y="23756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3706" y="1867005"/>
            <a:ext cx="2389505" cy="2376170"/>
          </a:xfrm>
          <a:custGeom>
            <a:avLst/>
            <a:gdLst/>
            <a:ahLst/>
            <a:cxnLst/>
            <a:rect l="l" t="t" r="r" b="b"/>
            <a:pathLst>
              <a:path w="2389504" h="2376170">
                <a:moveTo>
                  <a:pt x="2389035" y="0"/>
                </a:moveTo>
                <a:lnTo>
                  <a:pt x="0" y="0"/>
                </a:lnTo>
                <a:lnTo>
                  <a:pt x="0" y="2375611"/>
                </a:lnTo>
                <a:lnTo>
                  <a:pt x="2389035" y="2375611"/>
                </a:lnTo>
                <a:lnTo>
                  <a:pt x="2389035" y="0"/>
                </a:lnTo>
                <a:close/>
              </a:path>
            </a:pathLst>
          </a:custGeom>
          <a:solidFill>
            <a:srgbClr val="8EC26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3706" y="1867005"/>
            <a:ext cx="2389505" cy="2376170"/>
          </a:xfrm>
          <a:custGeom>
            <a:avLst/>
            <a:gdLst/>
            <a:ahLst/>
            <a:cxnLst/>
            <a:rect l="l" t="t" r="r" b="b"/>
            <a:pathLst>
              <a:path w="2389504" h="2376170">
                <a:moveTo>
                  <a:pt x="0" y="0"/>
                </a:moveTo>
                <a:lnTo>
                  <a:pt x="2389035" y="0"/>
                </a:lnTo>
                <a:lnTo>
                  <a:pt x="2389035" y="2375611"/>
                </a:lnTo>
                <a:lnTo>
                  <a:pt x="0" y="23756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2625" y="4509673"/>
            <a:ext cx="11442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1" i="0" u="none" strike="noStrike" kern="1200" cap="none" spc="-39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75%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9987" y="5247253"/>
            <a:ext cx="278955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УПРАВЛЯЕМЫЕ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ФАКТОРЫ</a:t>
            </a:r>
            <a:endParaRPr kumimoji="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6" y="2439923"/>
            <a:ext cx="1791461" cy="133959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80571" y="2607415"/>
            <a:ext cx="1636058" cy="1231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6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800" b="1" i="0" u="none" strike="noStrike" kern="1200" cap="none" spc="-58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30%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4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ТЕХНИКА </a:t>
            </a:r>
            <a:r>
              <a:rPr kumimoji="0" lang="ru-RU" sz="18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/>
            </a:r>
            <a:br>
              <a:rPr kumimoji="0" lang="ru-RU" sz="18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</a:br>
            <a:r>
              <a:rPr kumimoji="0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-5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ТЕ</a:t>
            </a:r>
            <a:r>
              <a:rPr kumimoji="0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ХН</a:t>
            </a:r>
            <a:r>
              <a:rPr kumimoji="0" sz="1800" b="0" i="0" u="none" strike="noStrike" kern="1200" cap="none" spc="-5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О</a:t>
            </a:r>
            <a:r>
              <a:rPr kumimoji="0" sz="1800" b="0" i="0" u="none" strike="noStrike" kern="1200" cap="none" spc="-5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Л</a:t>
            </a:r>
            <a:r>
              <a:rPr kumimoji="0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ОГ</a:t>
            </a:r>
            <a:r>
              <a:rPr kumimoji="0" sz="1800" b="0" i="0" u="none" strike="noStrike" kern="1200" cap="none" spc="-5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ИИ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9667" y="2425445"/>
            <a:ext cx="1791461" cy="133959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802465" y="2593153"/>
            <a:ext cx="1026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25%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2465" y="3295717"/>
            <a:ext cx="259969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УДОБРЕНИЯ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4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И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ХИМИЧЕСКИЕ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СРЕДСТВА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ЗАЩИТЫ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РАСТЕНИЙ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7355" y="2439923"/>
            <a:ext cx="1791461" cy="13395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639966" y="2607416"/>
            <a:ext cx="108331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6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800" b="1" i="0" u="none" strike="noStrike" kern="1200" cap="none" spc="-58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20%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4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СО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Р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2415" y="2439161"/>
            <a:ext cx="1791461" cy="13395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025152" y="2606746"/>
            <a:ext cx="1744345" cy="149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6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800" b="1" i="0" u="none" strike="noStrike" kern="1200" cap="none" spc="-58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25%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4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ПРИРОДНО-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К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ЛИ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М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А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ТИ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Ч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Е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СК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ИЕ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УСЛОВИЯ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6790" y="4086641"/>
            <a:ext cx="8235950" cy="330835"/>
          </a:xfrm>
          <a:custGeom>
            <a:avLst/>
            <a:gdLst/>
            <a:ahLst/>
            <a:cxnLst/>
            <a:rect l="l" t="t" r="r" b="b"/>
            <a:pathLst>
              <a:path w="8235950" h="330835">
                <a:moveTo>
                  <a:pt x="0" y="0"/>
                </a:moveTo>
                <a:lnTo>
                  <a:pt x="0" y="128679"/>
                </a:lnTo>
                <a:lnTo>
                  <a:pt x="0" y="233762"/>
                </a:lnTo>
                <a:lnTo>
                  <a:pt x="0" y="304613"/>
                </a:lnTo>
                <a:lnTo>
                  <a:pt x="0" y="330593"/>
                </a:lnTo>
                <a:lnTo>
                  <a:pt x="8235391" y="330593"/>
                </a:lnTo>
                <a:lnTo>
                  <a:pt x="8235391" y="304613"/>
                </a:lnTo>
                <a:lnTo>
                  <a:pt x="8235391" y="233762"/>
                </a:lnTo>
                <a:lnTo>
                  <a:pt x="8235391" y="128679"/>
                </a:lnTo>
                <a:lnTo>
                  <a:pt x="8235391" y="0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8800" y="2941864"/>
            <a:ext cx="764959" cy="7649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17406" y="2343279"/>
            <a:ext cx="624404" cy="62440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5310" y="2204529"/>
            <a:ext cx="836291" cy="83629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40846" y="2234742"/>
            <a:ext cx="749941" cy="74993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39843" y="2233787"/>
            <a:ext cx="773887" cy="7738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" y="0"/>
            <a:ext cx="12191998" cy="109346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91792" y="0"/>
            <a:ext cx="9300207" cy="82676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153612" y="969333"/>
            <a:ext cx="10351884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500" b="1" dirty="0">
                <a:solidFill>
                  <a:prstClr val="black"/>
                </a:solidFill>
                <a:cs typeface="Times New Roman" panose="02020603050405020304" charset="0"/>
              </a:rPr>
              <a:t>Факторы формирования урожайности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1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73764" y="148632"/>
            <a:ext cx="940346" cy="863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87272" y="234060"/>
            <a:ext cx="8617455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5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Долевое участие факторов интенсификации в повышении урожайности зерновых культур, 16 лет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83867116"/>
              </p:ext>
            </p:extLst>
          </p:nvPr>
        </p:nvGraphicFramePr>
        <p:xfrm>
          <a:off x="5823340" y="1506704"/>
          <a:ext cx="5644800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37376043"/>
              </p:ext>
            </p:extLst>
          </p:nvPr>
        </p:nvGraphicFramePr>
        <p:xfrm>
          <a:off x="274093" y="1548183"/>
          <a:ext cx="5643603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655677" y="5978780"/>
            <a:ext cx="3779839" cy="64516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Зернопаровой севооборот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(южная лесостепь)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47765" y="6007408"/>
            <a:ext cx="3779837" cy="64516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Пшеница по пару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(южная лесостепь)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03828" y="6301360"/>
            <a:ext cx="449972" cy="475107"/>
          </a:xfrm>
        </p:spPr>
        <p:txBody>
          <a:bodyPr/>
          <a:lstStyle/>
          <a:p>
            <a:fld id="{D4DBA4E8-A097-425C-8C97-D31C0D00E1A1}" type="slidenum">
              <a:rPr lang="ru-RU" sz="1600" smtClean="0"/>
              <a:pPr/>
              <a:t>12</a:t>
            </a:fld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217" y="212201"/>
            <a:ext cx="1101484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cs typeface="Times New Roman" panose="02020603050405020304" charset="0"/>
              </a:rPr>
              <a:t>Влияние уровня агротехнологий </a:t>
            </a:r>
            <a:r>
              <a:rPr lang="ru-RU" sz="2200" b="1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на урожайность (т/га) яровой пшеницы (среднее за 20 лет)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8289" y="1333179"/>
          <a:ext cx="5247252" cy="275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575541" y="827662"/>
          <a:ext cx="5806692" cy="334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7790" y="3284423"/>
            <a:ext cx="250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75" dirty="0" err="1"/>
              <a:t>Агротехнология</a:t>
            </a:r>
            <a:endParaRPr lang="ru-RU" sz="2000" b="1" spc="75" dirty="0"/>
          </a:p>
        </p:txBody>
      </p:sp>
      <p:sp>
        <p:nvSpPr>
          <p:cNvPr id="7" name="TextBox 6"/>
          <p:cNvSpPr txBox="1"/>
          <p:nvPr/>
        </p:nvSpPr>
        <p:spPr>
          <a:xfrm>
            <a:off x="1179287" y="3383725"/>
            <a:ext cx="392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75" dirty="0"/>
              <a:t>Размещение в севообороте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217" y="4052899"/>
            <a:ext cx="5976706" cy="66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5" b="1" dirty="0"/>
              <a:t>Снижение урожайности </a:t>
            </a:r>
            <a:endParaRPr lang="en-US" sz="1865" b="1" dirty="0"/>
          </a:p>
          <a:p>
            <a:r>
              <a:rPr lang="ru-RU" sz="1865" b="1" dirty="0"/>
              <a:t>повторных и бессменных посевов: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8217" y="4791686"/>
            <a:ext cx="2899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28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</a:p>
          <a:p>
            <a:r>
              <a:rPr lang="ru-RU" sz="1600" b="1" dirty="0"/>
              <a:t>кукуруза, овес, гречиха, просо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8217" y="5397188"/>
            <a:ext cx="649226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8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30-40% и более</a:t>
            </a:r>
            <a:endParaRPr lang="ru-RU" sz="2400" b="1" dirty="0">
              <a:solidFill>
                <a:srgbClr val="028458"/>
              </a:solidFill>
            </a:endParaRPr>
          </a:p>
          <a:p>
            <a:r>
              <a:rPr lang="ru-RU" sz="1600" b="1" dirty="0"/>
              <a:t>яровая мягкая и твердая пшеница, горох, </a:t>
            </a:r>
          </a:p>
          <a:p>
            <a:r>
              <a:rPr lang="ru-RU" sz="1600" b="1" dirty="0"/>
              <a:t>соя, подсолнечник, лен, рапс, донник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12308" y="4110023"/>
            <a:ext cx="4378325" cy="665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5" b="1" dirty="0"/>
              <a:t>Предшественников 1 группы</a:t>
            </a:r>
            <a:r>
              <a:rPr lang="en-US" sz="1865" b="1" dirty="0"/>
              <a:t> </a:t>
            </a:r>
            <a:endParaRPr lang="ru-RU" sz="1865" b="1" dirty="0"/>
          </a:p>
          <a:p>
            <a:r>
              <a:rPr lang="ru-RU" sz="1865" b="1" dirty="0"/>
              <a:t>для яровой пшеницы в Омской области: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51180" y="6979622"/>
            <a:ext cx="402851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860621" y="4816837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8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400" b="1" dirty="0">
                <a:solidFill>
                  <a:srgbClr val="028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700 тыс. га </a:t>
            </a:r>
          </a:p>
          <a:p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00" b="1" dirty="0"/>
              <a:t>в настоящее время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45225" y="5635615"/>
            <a:ext cx="196977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28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1 млн. га</a:t>
            </a:r>
          </a:p>
          <a:p>
            <a:r>
              <a:rPr lang="ru-RU" sz="1600" b="1" dirty="0"/>
              <a:t>в 1990 году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859344" y="4775503"/>
            <a:ext cx="3836684" cy="0"/>
          </a:xfrm>
          <a:prstGeom prst="line">
            <a:avLst/>
          </a:prstGeom>
          <a:ln w="3175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945225" y="4787037"/>
            <a:ext cx="4268311" cy="0"/>
          </a:xfrm>
          <a:prstGeom prst="line">
            <a:avLst/>
          </a:prstGeom>
          <a:ln w="3175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5134765_4-phonoteka-org-p-fon-belo-goluboi-nezhnii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2" y="-8212"/>
            <a:ext cx="12192000" cy="6858000"/>
          </a:xfrm>
        </p:spPr>
      </p:pic>
      <p:pic>
        <p:nvPicPr>
          <p:cNvPr id="5" name="Содержимое 3" descr="1619245820_38-phonoteka_org-p-fon-dlya-prezentatsii-selskoe-khozyaistvo-41.jpg"/>
          <p:cNvPicPr>
            <a:picLocks noChangeAspect="1"/>
          </p:cNvPicPr>
          <p:nvPr/>
        </p:nvPicPr>
        <p:blipFill>
          <a:blip r:embed="rId3"/>
          <a:srcRect r="32291" b="-55"/>
          <a:stretch>
            <a:fillRect/>
          </a:stretch>
        </p:blipFill>
        <p:spPr>
          <a:xfrm>
            <a:off x="-138023" y="3884888"/>
            <a:ext cx="3803065" cy="314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12" y="2"/>
            <a:ext cx="12199303" cy="808216"/>
          </a:xfrm>
          <a:prstGeom prst="rect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54000">
                <a:srgbClr val="FFFFFF">
                  <a:alpha val="100000"/>
                </a:srgbClr>
              </a:gs>
            </a:gsLst>
            <a:lin ang="5400000" scaled="0"/>
          </a:gradFill>
        </p:spPr>
        <p:txBody>
          <a:bodyPr wrap="square" lIns="38400" tIns="19200" rIns="38400" bIns="19200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cs typeface="Times New Roman" panose="02020603050405020304" charset="0"/>
              </a:rPr>
              <a:t>Молекулярно-генетическая диагностика </a:t>
            </a:r>
          </a:p>
          <a:p>
            <a:pPr algn="ctr"/>
            <a:r>
              <a:rPr lang="ru-RU" sz="2500" b="1" dirty="0">
                <a:solidFill>
                  <a:prstClr val="black"/>
                </a:solidFill>
                <a:cs typeface="Times New Roman" panose="02020603050405020304" charset="0"/>
              </a:rPr>
              <a:t>по хозяйственно важным признакам</a:t>
            </a:r>
            <a:endParaRPr lang="en-US" sz="2500" b="1" dirty="0">
              <a:solidFill>
                <a:prstClr val="black"/>
              </a:solidFill>
              <a:cs typeface="Times New Roman" panose="020206030504050203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1980" y="945680"/>
            <a:ext cx="7187415" cy="3424317"/>
          </a:xfrm>
          <a:prstGeom prst="rect">
            <a:avLst/>
          </a:prstGeom>
        </p:spPr>
        <p:txBody>
          <a:bodyPr wrap="square" lIns="38400" tIns="19200" rIns="38400" bIns="19200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Зерновые культуры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200" dirty="0"/>
              <a:t>- </a:t>
            </a:r>
            <a:r>
              <a:rPr lang="ru-RU" sz="2200" b="1" dirty="0" err="1"/>
              <a:t>короткостебельность</a:t>
            </a:r>
            <a:endParaRPr lang="ru-RU" sz="2200" b="1" dirty="0"/>
          </a:p>
          <a:p>
            <a:pPr algn="l"/>
            <a:r>
              <a:rPr lang="ru-RU" sz="2200" b="1" dirty="0"/>
              <a:t>- скороспелость (аллель гена </a:t>
            </a:r>
            <a:r>
              <a:rPr lang="ru-RU" sz="2200" b="1" dirty="0" err="1"/>
              <a:t>Ррd</a:t>
            </a:r>
            <a:r>
              <a:rPr lang="ru-RU" sz="2200" b="1" dirty="0"/>
              <a:t>)</a:t>
            </a:r>
          </a:p>
          <a:p>
            <a:pPr>
              <a:buFontTx/>
              <a:buChar char="-"/>
            </a:pPr>
            <a:r>
              <a:rPr lang="en-US" altLang="ru-RU" sz="2200" b="1" dirty="0"/>
              <a:t> </a:t>
            </a:r>
            <a:r>
              <a:rPr lang="ru-RU" sz="2200" b="1" dirty="0"/>
              <a:t>устойчивость к стеблевой (</a:t>
            </a:r>
            <a:r>
              <a:rPr lang="ru-RU" sz="2200" b="1" dirty="0" err="1"/>
              <a:t>Sr</a:t>
            </a:r>
            <a:r>
              <a:rPr lang="ru-RU" sz="2200" b="1" dirty="0"/>
              <a:t> 32, </a:t>
            </a:r>
            <a:r>
              <a:rPr lang="ru-RU" sz="2200" b="1" dirty="0" err="1"/>
              <a:t>Sr</a:t>
            </a:r>
            <a:r>
              <a:rPr lang="ru-RU" sz="2200" b="1" dirty="0"/>
              <a:t> 25 и 31) </a:t>
            </a:r>
            <a:br>
              <a:rPr lang="ru-RU" sz="2200" b="1" dirty="0"/>
            </a:br>
            <a:r>
              <a:rPr lang="ru-RU" sz="2200" b="1" dirty="0"/>
              <a:t>  и листовой  (</a:t>
            </a:r>
            <a:r>
              <a:rPr lang="ru-RU" sz="2200" b="1" dirty="0" err="1"/>
              <a:t>Lr</a:t>
            </a:r>
            <a:r>
              <a:rPr lang="ru-RU" sz="2200" b="1" dirty="0"/>
              <a:t> 9, 19, 26) ржавчине</a:t>
            </a:r>
          </a:p>
          <a:p>
            <a:pPr algn="l">
              <a:buFontTx/>
              <a:buChar char="-"/>
            </a:pPr>
            <a:r>
              <a:rPr lang="ru-RU" sz="2200" b="1" dirty="0"/>
              <a:t> высокое качество клейковины (Glu-A1b)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Картофель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200" b="1" dirty="0"/>
              <a:t>- тестирование на наличие вирусов X, Y; S, A; М, L; </a:t>
            </a:r>
          </a:p>
          <a:p>
            <a:pPr algn="just"/>
            <a:r>
              <a:rPr lang="ru-RU" sz="2200" b="1" dirty="0" err="1"/>
              <a:t>вироида</a:t>
            </a:r>
            <a:r>
              <a:rPr lang="ru-RU" sz="2200" b="1" dirty="0"/>
              <a:t> </a:t>
            </a:r>
            <a:r>
              <a:rPr lang="ru-RU" sz="2200" b="1" dirty="0" err="1"/>
              <a:t>веретеновидности</a:t>
            </a:r>
            <a:r>
              <a:rPr lang="ru-RU" sz="2200" b="1" dirty="0"/>
              <a:t> клубней и диагностики </a:t>
            </a:r>
          </a:p>
          <a:p>
            <a:pPr algn="just"/>
            <a:r>
              <a:rPr lang="ru-RU" sz="2200" b="1" dirty="0"/>
              <a:t>возбудителей бурой и кольцевой гнили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35" b="12037"/>
          <a:stretch>
            <a:fillRect/>
          </a:stretch>
        </p:blipFill>
        <p:spPr>
          <a:xfrm>
            <a:off x="5590236" y="4563797"/>
            <a:ext cx="2381268" cy="2285991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" name="Рисунок 11" descr="C:\Users\User\AppData\Local\Temp\ksohtml\wps8960.tmp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820" y="4563795"/>
            <a:ext cx="3048021" cy="2285991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3" name="Рисунок 12" descr="C:\Users\User\AppData\Local\Temp\ksohtml\wps895B.tmp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60" y="4563796"/>
            <a:ext cx="3238480" cy="2285991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40" name="Rectangle 44"/>
          <p:cNvSpPr>
            <a:spLocks noChangeArrowheads="1"/>
          </p:cNvSpPr>
          <p:nvPr/>
        </p:nvSpPr>
        <p:spPr bwMode="auto">
          <a:xfrm>
            <a:off x="1483631" y="34"/>
            <a:ext cx="9144001" cy="4770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ru-RU" sz="2500" b="1" dirty="0">
                <a:solidFill>
                  <a:prstClr val="black"/>
                </a:solidFill>
                <a:cs typeface="Times New Roman" panose="02020603050405020304" charset="0"/>
              </a:rPr>
              <a:t>Потенциал  урожайности новых сортов селекции Омского АНЦ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43464" y="507827"/>
          <a:ext cx="11041812" cy="6217804"/>
        </p:xfrm>
        <a:graphic>
          <a:graphicData uri="http://schemas.openxmlformats.org/drawingml/2006/table">
            <a:tbl>
              <a:tblPr firstRow="1" bandRow="1"/>
              <a:tblGrid>
                <a:gridCol w="304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5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1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1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charset="0"/>
                        </a:rPr>
                        <a:t>Культура 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Сорт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charset="0"/>
                        </a:rPr>
                        <a:t>Максимальная урожайность, т/га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4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charset="0"/>
                        </a:rPr>
                        <a:t>Пшеница мягкая яровая 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charset="0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Омская 42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5,44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Омская 44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5,43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Омская 45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6,63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Омская крепость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6,52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Памяти </a:t>
                      </a:r>
                      <a:r>
                        <a:rPr kumimoji="0" lang="ru-RU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Суслякова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6,09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Семеновна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5,68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Сигма 5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6,48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1432" marR="91432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Уралосибирская 2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5,97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Пшеница твердая яровая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Омский коралл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6,20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charset="0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Омский лазурит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6,07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7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charset="0"/>
                        </a:rPr>
                        <a:t>Ячм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charset="0"/>
                        </a:rPr>
                        <a:t>ень яровой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charset="0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Омский 100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6,55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1432" marR="91432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Омский 101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charset="0"/>
                        </a:rPr>
                        <a:t>5,97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7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Овес посевной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Сибирский 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Геркулес</a:t>
                      </a:r>
                      <a:endParaRPr kumimoji="0" lang="ru-RU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charset="0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5,75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1432" marR="91432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Иртыш 33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5,65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5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charset="0"/>
                        </a:rPr>
                        <a:t>Горох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Триумф Сибири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5,27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5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charset="0"/>
                        </a:rPr>
                        <a:t>Соя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Сибириада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charset="0"/>
                        </a:rPr>
                        <a:t>3,97</a:t>
                      </a: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Замещающее содержимое 7" descr="198--41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9585325" y="4172488"/>
            <a:ext cx="2606675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7636" y="879562"/>
            <a:ext cx="3691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cs typeface="Times New Roman" panose="02020603050405020304" charset="0"/>
              </a:rPr>
              <a:t>лицензионных договоров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заключено в 2024-2025 гг.</a:t>
            </a:r>
          </a:p>
        </p:txBody>
      </p:sp>
      <p:sp>
        <p:nvSpPr>
          <p:cNvPr id="8" name="Text Placeholder 2"/>
          <p:cNvSpPr txBox="1"/>
          <p:nvPr/>
        </p:nvSpPr>
        <p:spPr>
          <a:xfrm>
            <a:off x="390434" y="198450"/>
            <a:ext cx="12048625" cy="6178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Результаты селекционной работы и семеноводства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0089" y="891634"/>
            <a:ext cx="4578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lvl="0"/>
            <a:r>
              <a:rPr lang="ru-RU" sz="2400" b="1" dirty="0">
                <a:cs typeface="Times New Roman" panose="02020603050405020304" charset="0"/>
              </a:rPr>
              <a:t>семян реализовано</a:t>
            </a:r>
            <a:endParaRPr lang="ru-RU" sz="2400" b="1" spc="-6" dirty="0">
              <a:cs typeface="Times New Roman" panose="02020603050405020304" charset="0"/>
            </a:endParaRPr>
          </a:p>
          <a:p>
            <a:pPr marL="16510"/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с 1 сентября 2024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4444" y="978295"/>
            <a:ext cx="1313180" cy="749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44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3000</a:t>
            </a:r>
          </a:p>
          <a:p>
            <a:pPr>
              <a:lnSpc>
                <a:spcPct val="70000"/>
              </a:lnSpc>
            </a:pPr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тонн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845345" y="1035558"/>
            <a:ext cx="1" cy="540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61028" y="82112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39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873" y="2428839"/>
            <a:ext cx="8090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Количество сортов, </a:t>
            </a:r>
          </a:p>
          <a:p>
            <a:r>
              <a:rPr lang="ru-RU" b="1" dirty="0"/>
              <a:t>включенных в Государственный реестр по 10 (Западно-Сибирскому) региону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рекомендованных для  Омской области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873" y="3459066"/>
            <a:ext cx="31348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15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озимых пшеницы, тритикале, ржи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19995" y="3452643"/>
            <a:ext cx="261815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54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пшеницы мягкой и твердой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1657" y="4339967"/>
            <a:ext cx="14221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33</a:t>
            </a:r>
          </a:p>
          <a:p>
            <a:pPr lvl="0"/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ячменя и овса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22779" y="4355314"/>
            <a:ext cx="127150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21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гороха и сои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4444" y="5329550"/>
            <a:ext cx="198163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9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люцерны, костреца, 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донника, эспарцета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7311833" y="1007277"/>
            <a:ext cx="1" cy="540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919995" y="5329550"/>
            <a:ext cx="11158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5" dirty="0">
                <a:solidFill>
                  <a:srgbClr val="186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charset="0"/>
              </a:rPr>
              <a:t>22</a:t>
            </a:r>
          </a:p>
          <a:p>
            <a:r>
              <a:rPr lang="ru-RU" sz="1600" dirty="0">
                <a:ea typeface="Times New Roman" panose="02020603050405020304" charset="0"/>
                <a:cs typeface="Times New Roman" panose="02020603050405020304" charset="0"/>
              </a:rPr>
              <a:t>картофеля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41" y="3555499"/>
            <a:ext cx="828000" cy="82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65" y="3891539"/>
            <a:ext cx="828000" cy="828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65" y="5031111"/>
            <a:ext cx="828000" cy="82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95" y="5729137"/>
            <a:ext cx="828000" cy="828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26" y="4609550"/>
            <a:ext cx="828000" cy="82800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74444" y="3352169"/>
            <a:ext cx="7920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catherineasquithgallery.com/uploads/posts/2021-02/1613653534_78-p-fon-dlya-prezentatsii-selskii-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1535"/>
            <a:ext cx="11248390" cy="5723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0786" y="1671412"/>
            <a:ext cx="6244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г. Омск, пр. Королева, 26  </a:t>
            </a:r>
          </a:p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тел/факс: (3812) 77-68-87</a:t>
            </a:r>
          </a:p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en-US" sz="20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e-mail: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55</a:t>
            </a:r>
            <a:r>
              <a:rPr lang="en-US" sz="20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asc@bk.ru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4470" y="299720"/>
            <a:ext cx="6339205" cy="1200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Федеральное государственное </a:t>
            </a:r>
          </a:p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бюджетное научное учреждение </a:t>
            </a:r>
          </a:p>
          <a:p>
            <a:pPr algn="ctr" defTabSz="914400" eaLnBrk="0" latinLnBrk="1" hangingPunct="0">
              <a:tabLst>
                <a:tab pos="1190625" algn="l"/>
                <a:tab pos="2901950" algn="ctr"/>
              </a:tabLst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«Омский аграрный научный центр»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07966" y="28581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0" latinLnBrk="1" hangingPunct="0">
              <a:tabLst>
                <a:tab pos="892810" algn="l"/>
                <a:tab pos="2176145" algn="ctr"/>
              </a:tabLs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+mn-ea"/>
              </a:rPr>
              <a:t>anc55.ru</a:t>
            </a:r>
          </a:p>
          <a:p>
            <a:pPr algn="ctr" defTabSz="914400" eaLnBrk="0" latinLnBrk="1" hangingPunct="0">
              <a:tabLst>
                <a:tab pos="892810" algn="l"/>
                <a:tab pos="2176145" algn="ctr"/>
              </a:tabLst>
            </a:pPr>
            <a:r>
              <a:rPr lang="ru-RU" altLang="en-US" b="1" dirty="0" err="1"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vk.com</a:t>
            </a:r>
            <a:r>
              <a:rPr lang="ru-RU" altLang="en-US" b="1" dirty="0"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/club202847330</a:t>
            </a:r>
            <a:endParaRPr lang="ru-RU" altLang="en-US" b="1" dirty="0">
              <a:solidFill>
                <a:prstClr val="black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eaLnBrk="0" latinLnBrk="1" hangingPunct="0">
              <a:tabLst>
                <a:tab pos="892810" algn="l"/>
                <a:tab pos="2176145" algn="ctr"/>
              </a:tabLst>
            </a:pPr>
            <a:r>
              <a:rPr lang="ru-RU" altLang="en-US" b="1" dirty="0" err="1"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t.me</a:t>
            </a:r>
            <a:r>
              <a:rPr lang="ru-RU" altLang="en-US" b="1" dirty="0"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</a:t>
            </a:r>
            <a:r>
              <a:rPr lang="ru-RU" altLang="en-US" b="1" dirty="0" err="1"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omskanc</a:t>
            </a:r>
            <a:endParaRPr lang="ru-RU" altLang="en-US" b="1" dirty="0">
              <a:solidFill>
                <a:prstClr val="black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 descr="Сайт АНЦ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9428" y="4104746"/>
            <a:ext cx="1019175" cy="952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485765" y="1787856"/>
            <a:ext cx="6207760" cy="4389423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«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Восточная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Сибирь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должна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иметь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свой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хлеб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</a:t>
            </a:r>
            <a:r>
              <a:rPr lang="ru-RU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она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может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его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иметь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»</a:t>
            </a:r>
            <a:endParaRPr lang="ru-RU" altLang="en-US" dirty="0" smtClean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ctr"/>
            <a:r>
              <a:rPr lang="en-US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«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…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Необходимо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повышать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урожаи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…,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а</a:t>
            </a:r>
            <a:r>
              <a:rPr lang="en-US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это</a:t>
            </a:r>
            <a:r>
              <a:rPr lang="ru-RU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ставит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на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очередь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вопрос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</a:br>
            <a:r>
              <a:rPr lang="en-US" altLang="en-US" dirty="0" err="1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об</a:t>
            </a:r>
            <a:r>
              <a:rPr lang="en-US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удобрениях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прежде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всего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, –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</a:br>
            <a:r>
              <a:rPr lang="en-US" altLang="en-US" dirty="0" err="1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об</a:t>
            </a:r>
            <a:r>
              <a:rPr lang="ru-RU" altLang="en-US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азоте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»</a:t>
            </a:r>
            <a:r>
              <a:rPr lang="en-US" altLang="ru-RU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. </a:t>
            </a:r>
          </a:p>
          <a:p>
            <a:pPr algn="ctr"/>
            <a:endParaRPr lang="ru-RU" altLang="en-US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ctr"/>
            <a:r>
              <a:rPr lang="en-US" altLang="ru-RU" sz="24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</a:p>
        </p:txBody>
      </p:sp>
      <p:pic>
        <p:nvPicPr>
          <p:cNvPr id="4" name="Изображение 3" descr="90"/>
          <p:cNvPicPr/>
          <p:nvPr/>
        </p:nvPicPr>
        <p:blipFill>
          <a:blip r:embed="rId2"/>
          <a:srcRect l="4492" b="9723"/>
          <a:stretch>
            <a:fillRect/>
          </a:stretch>
        </p:blipFill>
        <p:spPr>
          <a:xfrm>
            <a:off x="654685" y="134620"/>
            <a:ext cx="4107815" cy="51327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19710" y="5404485"/>
            <a:ext cx="5265420" cy="984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b="1" dirty="0">
                <a:cs typeface="Times New Roman" panose="02020603050405020304" charset="0"/>
              </a:rPr>
              <a:t>Д.Н. Прянишников (1865-1948) - </a:t>
            </a:r>
          </a:p>
          <a:p>
            <a:pPr algn="ctr"/>
            <a:r>
              <a:rPr lang="ru-RU" altLang="en-US" b="1" dirty="0">
                <a:cs typeface="Times New Roman" panose="02020603050405020304" charset="0"/>
              </a:rPr>
              <a:t>основатель российской агрохимической науки, </a:t>
            </a:r>
          </a:p>
          <a:p>
            <a:pPr algn="ctr"/>
            <a:r>
              <a:rPr lang="ru-RU" altLang="en-US" b="1" dirty="0">
                <a:cs typeface="Times New Roman" panose="02020603050405020304" charset="0"/>
              </a:rPr>
              <a:t> академик АН </a:t>
            </a:r>
            <a:r>
              <a:rPr lang="ru-RU" altLang="en-US" b="1" dirty="0" smtClean="0">
                <a:cs typeface="Times New Roman" panose="02020603050405020304" charset="0"/>
              </a:rPr>
              <a:t>СССР</a:t>
            </a:r>
            <a:r>
              <a:rPr lang="ru-RU" altLang="en-US" b="1" dirty="0">
                <a:cs typeface="Times New Roman" panose="02020603050405020304" charset="0"/>
              </a:rPr>
              <a:t>, академик ВАСХНИЛ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483235"/>
            <a:ext cx="10515600" cy="668655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Преемники </a:t>
            </a:r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учения Д.Н. Прянишникова в </a:t>
            </a:r>
            <a:r>
              <a:rPr lang="ru-RU" altLang="en-US" sz="28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омском </a:t>
            </a:r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Прииртышье</a:t>
            </a:r>
          </a:p>
        </p:txBody>
      </p:sp>
      <p:pic>
        <p:nvPicPr>
          <p:cNvPr id="1073742851" name="Замещающее содержимое 1073742850" descr="Новый рисунок"/>
          <p:cNvPicPr>
            <a:picLocks noGrp="1" noChangeAspect="1"/>
          </p:cNvPicPr>
          <p:nvPr>
            <p:ph idx="1"/>
          </p:nvPr>
        </p:nvPicPr>
        <p:blipFill>
          <a:blip r:embed="rId2">
            <a:lum contrast="36000"/>
          </a:blip>
          <a:stretch>
            <a:fillRect/>
          </a:stretch>
        </p:blipFill>
        <p:spPr>
          <a:xfrm>
            <a:off x="1169670" y="1696085"/>
            <a:ext cx="2530475" cy="3214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165" y="1696085"/>
            <a:ext cx="2558415" cy="3128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4493623" y="5265420"/>
            <a:ext cx="3122023" cy="955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b="1" dirty="0">
                <a:cs typeface="Times New Roman" panose="02020603050405020304" charset="0"/>
              </a:rPr>
              <a:t>Г.П. </a:t>
            </a:r>
            <a:r>
              <a:rPr lang="ru-RU" altLang="en-US" b="1" dirty="0" err="1" smtClean="0">
                <a:cs typeface="Times New Roman" panose="02020603050405020304" charset="0"/>
              </a:rPr>
              <a:t>Гамзиков</a:t>
            </a:r>
            <a:r>
              <a:rPr lang="ru-RU" altLang="en-US" b="1" dirty="0">
                <a:cs typeface="Times New Roman" panose="02020603050405020304" charset="0"/>
              </a:rPr>
              <a:t>,</a:t>
            </a:r>
            <a:r>
              <a:rPr lang="ru-RU" altLang="en-US" b="1" dirty="0" smtClean="0">
                <a:cs typeface="Times New Roman" panose="02020603050405020304" charset="0"/>
              </a:rPr>
              <a:t> </a:t>
            </a:r>
            <a:r>
              <a:rPr lang="en-US" altLang="en-US" b="1" dirty="0" err="1">
                <a:cs typeface="Times New Roman" panose="02020603050405020304" charset="0"/>
              </a:rPr>
              <a:t>доктор</a:t>
            </a:r>
            <a:r>
              <a:rPr lang="en-US" altLang="ru-RU" b="1" dirty="0">
                <a:cs typeface="Times New Roman" panose="02020603050405020304" charset="0"/>
              </a:rPr>
              <a:t> </a:t>
            </a:r>
            <a:r>
              <a:rPr lang="en-US" altLang="en-US" b="1" dirty="0" err="1">
                <a:cs typeface="Times New Roman" panose="02020603050405020304" charset="0"/>
              </a:rPr>
              <a:t>биологических</a:t>
            </a:r>
            <a:r>
              <a:rPr lang="en-US" altLang="ru-RU" b="1" dirty="0">
                <a:cs typeface="Times New Roman" panose="02020603050405020304" charset="0"/>
              </a:rPr>
              <a:t> </a:t>
            </a:r>
            <a:r>
              <a:rPr lang="en-US" altLang="en-US" b="1" dirty="0" err="1">
                <a:cs typeface="Times New Roman" panose="02020603050405020304" charset="0"/>
              </a:rPr>
              <a:t>наук</a:t>
            </a:r>
            <a:r>
              <a:rPr lang="en-US" altLang="ru-RU" b="1" dirty="0">
                <a:cs typeface="Times New Roman" panose="02020603050405020304" charset="0"/>
              </a:rPr>
              <a:t>, </a:t>
            </a:r>
            <a:r>
              <a:rPr lang="en-US" altLang="en-US" b="1" dirty="0" err="1">
                <a:cs typeface="Times New Roman" panose="02020603050405020304" charset="0"/>
              </a:rPr>
              <a:t>профессор</a:t>
            </a:r>
            <a:r>
              <a:rPr lang="en-US" altLang="ru-RU" b="1" dirty="0">
                <a:cs typeface="Times New Roman" panose="02020603050405020304" charset="0"/>
              </a:rPr>
              <a:t>, </a:t>
            </a:r>
            <a:r>
              <a:rPr lang="en-US" altLang="en-US" b="1" dirty="0" err="1">
                <a:cs typeface="Times New Roman" panose="02020603050405020304" charset="0"/>
              </a:rPr>
              <a:t>академик</a:t>
            </a:r>
            <a:r>
              <a:rPr lang="en-US" altLang="ru-RU" b="1" dirty="0">
                <a:cs typeface="Times New Roman" panose="02020603050405020304" charset="0"/>
              </a:rPr>
              <a:t> </a:t>
            </a:r>
            <a:r>
              <a:rPr lang="en-US" altLang="en-US" b="1" dirty="0">
                <a:cs typeface="Times New Roman" panose="02020603050405020304" charset="0"/>
              </a:rPr>
              <a:t>РАН</a:t>
            </a:r>
            <a:endParaRPr lang="ru-RU" altLang="en-US" b="1" dirty="0"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90270" y="5265420"/>
            <a:ext cx="2921000" cy="977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b="1" dirty="0">
                <a:cs typeface="Times New Roman" panose="02020603050405020304" charset="0"/>
              </a:rPr>
              <a:t>А</a:t>
            </a:r>
            <a:r>
              <a:rPr lang="en-US" altLang="ru-RU" b="1" dirty="0">
                <a:cs typeface="Times New Roman" panose="02020603050405020304" charset="0"/>
              </a:rPr>
              <a:t>.</a:t>
            </a:r>
            <a:r>
              <a:rPr lang="en-US" altLang="en-US" b="1" dirty="0">
                <a:cs typeface="Times New Roman" panose="02020603050405020304" charset="0"/>
              </a:rPr>
              <a:t>Е</a:t>
            </a:r>
            <a:r>
              <a:rPr lang="en-US" altLang="ru-RU" b="1" dirty="0">
                <a:cs typeface="Times New Roman" panose="02020603050405020304" charset="0"/>
              </a:rPr>
              <a:t>. </a:t>
            </a:r>
            <a:r>
              <a:rPr lang="en-US" altLang="en-US" b="1" dirty="0" err="1">
                <a:cs typeface="Times New Roman" panose="02020603050405020304" charset="0"/>
              </a:rPr>
              <a:t>Кочергин</a:t>
            </a:r>
            <a:r>
              <a:rPr lang="en-US" altLang="ru-RU" b="1" dirty="0">
                <a:cs typeface="Times New Roman" panose="02020603050405020304" charset="0"/>
              </a:rPr>
              <a:t>,</a:t>
            </a:r>
          </a:p>
          <a:p>
            <a:pPr algn="ctr"/>
            <a:r>
              <a:rPr lang="en-US" altLang="en-US" b="1" dirty="0" err="1">
                <a:cs typeface="Times New Roman" panose="02020603050405020304" charset="0"/>
              </a:rPr>
              <a:t>доктор</a:t>
            </a:r>
            <a:r>
              <a:rPr lang="en-US" altLang="ru-RU" b="1" dirty="0">
                <a:cs typeface="Times New Roman" panose="02020603050405020304" charset="0"/>
              </a:rPr>
              <a:t> </a:t>
            </a:r>
            <a:r>
              <a:rPr lang="en-US" altLang="en-US" b="1" dirty="0">
                <a:cs typeface="Times New Roman" panose="02020603050405020304" charset="0"/>
              </a:rPr>
              <a:t>с</a:t>
            </a:r>
            <a:r>
              <a:rPr lang="en-US" altLang="ru-RU" b="1" dirty="0">
                <a:cs typeface="Times New Roman" panose="02020603050405020304" charset="0"/>
              </a:rPr>
              <a:t>.-</a:t>
            </a:r>
            <a:r>
              <a:rPr lang="en-US" altLang="en-US" b="1" dirty="0">
                <a:cs typeface="Times New Roman" panose="02020603050405020304" charset="0"/>
              </a:rPr>
              <a:t>х</a:t>
            </a:r>
            <a:r>
              <a:rPr lang="en-US" altLang="ru-RU" b="1" dirty="0">
                <a:cs typeface="Times New Roman" panose="02020603050405020304" charset="0"/>
              </a:rPr>
              <a:t>. </a:t>
            </a:r>
            <a:r>
              <a:rPr lang="en-US" altLang="en-US" b="1" dirty="0" err="1">
                <a:cs typeface="Times New Roman" panose="02020603050405020304" charset="0"/>
              </a:rPr>
              <a:t>наук</a:t>
            </a:r>
            <a:r>
              <a:rPr lang="en-US" altLang="ru-RU" b="1" dirty="0">
                <a:cs typeface="Times New Roman" panose="02020603050405020304" charset="0"/>
              </a:rPr>
              <a:t>, </a:t>
            </a:r>
            <a:r>
              <a:rPr lang="en-US" altLang="en-US" b="1" dirty="0" err="1">
                <a:cs typeface="Times New Roman" panose="02020603050405020304" charset="0"/>
              </a:rPr>
              <a:t>профессор</a:t>
            </a:r>
            <a:endParaRPr lang="ru-RU" altLang="en-US" b="1" dirty="0">
              <a:cs typeface="Times New Roman" panose="02020603050405020304" charset="0"/>
            </a:endParaRPr>
          </a:p>
        </p:txBody>
      </p:sp>
      <p:pic>
        <p:nvPicPr>
          <p:cNvPr id="26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95" t="1978" r="-1513" b="9008"/>
          <a:stretch>
            <a:fillRect/>
          </a:stretch>
        </p:blipFill>
        <p:spPr>
          <a:xfrm>
            <a:off x="8289290" y="1696720"/>
            <a:ext cx="2587625" cy="31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07045" y="5265420"/>
            <a:ext cx="32327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>
                <a:cs typeface="Times New Roman" panose="02020603050405020304" charset="0"/>
              </a:rPr>
              <a:t>И</a:t>
            </a:r>
            <a:r>
              <a:rPr lang="en-US" altLang="ru-RU" b="1">
                <a:cs typeface="Times New Roman" panose="02020603050405020304" charset="0"/>
              </a:rPr>
              <a:t>.</a:t>
            </a:r>
            <a:r>
              <a:rPr lang="en-US" altLang="en-US" b="1">
                <a:cs typeface="Times New Roman" panose="02020603050405020304" charset="0"/>
              </a:rPr>
              <a:t>Ф</a:t>
            </a:r>
            <a:r>
              <a:rPr lang="en-US" altLang="ru-RU" b="1">
                <a:cs typeface="Times New Roman" panose="02020603050405020304" charset="0"/>
              </a:rPr>
              <a:t>. </a:t>
            </a:r>
            <a:r>
              <a:rPr lang="en-US" altLang="en-US" b="1">
                <a:cs typeface="Times New Roman" panose="02020603050405020304" charset="0"/>
              </a:rPr>
              <a:t>Храмцов</a:t>
            </a:r>
            <a:r>
              <a:rPr lang="en-US" altLang="ru-RU" b="1">
                <a:cs typeface="Times New Roman" panose="02020603050405020304" charset="0"/>
              </a:rPr>
              <a:t>, </a:t>
            </a:r>
          </a:p>
          <a:p>
            <a:pPr algn="ctr"/>
            <a:r>
              <a:rPr lang="en-US" altLang="en-US" b="1">
                <a:cs typeface="Times New Roman" panose="02020603050405020304" charset="0"/>
              </a:rPr>
              <a:t>доктор</a:t>
            </a:r>
            <a:r>
              <a:rPr lang="en-US" altLang="ru-RU" b="1">
                <a:cs typeface="Times New Roman" panose="02020603050405020304" charset="0"/>
              </a:rPr>
              <a:t> </a:t>
            </a:r>
            <a:r>
              <a:rPr lang="en-US" altLang="en-US" b="1">
                <a:cs typeface="Times New Roman" panose="02020603050405020304" charset="0"/>
              </a:rPr>
              <a:t>с</a:t>
            </a:r>
            <a:r>
              <a:rPr lang="en-US" altLang="ru-RU" b="1">
                <a:cs typeface="Times New Roman" panose="02020603050405020304" charset="0"/>
              </a:rPr>
              <a:t>.-</a:t>
            </a:r>
            <a:r>
              <a:rPr lang="en-US" altLang="en-US" b="1">
                <a:cs typeface="Times New Roman" panose="02020603050405020304" charset="0"/>
              </a:rPr>
              <a:t>х</a:t>
            </a:r>
            <a:r>
              <a:rPr lang="en-US" altLang="ru-RU" b="1">
                <a:cs typeface="Times New Roman" panose="02020603050405020304" charset="0"/>
              </a:rPr>
              <a:t>. </a:t>
            </a:r>
            <a:r>
              <a:rPr lang="en-US" altLang="en-US" b="1">
                <a:cs typeface="Times New Roman" panose="02020603050405020304" charset="0"/>
              </a:rPr>
              <a:t>наук</a:t>
            </a:r>
            <a:r>
              <a:rPr lang="en-US" altLang="ru-RU" b="1">
                <a:cs typeface="Times New Roman" panose="02020603050405020304" charset="0"/>
              </a:rPr>
              <a:t>, </a:t>
            </a:r>
          </a:p>
          <a:p>
            <a:pPr algn="ctr"/>
            <a:r>
              <a:rPr lang="en-US" altLang="en-US" b="1">
                <a:cs typeface="Times New Roman" panose="02020603050405020304" charset="0"/>
              </a:rPr>
              <a:t>профессор</a:t>
            </a:r>
            <a:r>
              <a:rPr lang="en-US" altLang="ru-RU" b="1">
                <a:cs typeface="Times New Roman" panose="02020603050405020304" charset="0"/>
              </a:rPr>
              <a:t>,  </a:t>
            </a:r>
            <a:r>
              <a:rPr lang="en-US" altLang="en-US" b="1">
                <a:cs typeface="Times New Roman" panose="02020603050405020304" charset="0"/>
              </a:rPr>
              <a:t>академик</a:t>
            </a:r>
            <a:r>
              <a:rPr lang="en-US" altLang="ru-RU" b="1">
                <a:cs typeface="Times New Roman" panose="02020603050405020304" charset="0"/>
              </a:rPr>
              <a:t> </a:t>
            </a:r>
            <a:r>
              <a:rPr lang="en-US" altLang="en-US" b="1">
                <a:cs typeface="Times New Roman" panose="02020603050405020304" charset="0"/>
              </a:rPr>
              <a:t>РАН</a:t>
            </a:r>
            <a:endParaRPr lang="ru-RU" altLang="en-US" b="1"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Основные направления развития агрохимической науки </a:t>
            </a:r>
            <a:r>
              <a:rPr lang="ru-RU" altLang="en-US" sz="28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/>
            </a:r>
            <a:br>
              <a:rPr lang="ru-RU" altLang="en-US" sz="28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</a:br>
            <a:r>
              <a:rPr lang="ru-RU" altLang="en-US" sz="28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в </a:t>
            </a:r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Омском АНЦ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82905" y="1584325"/>
            <a:ext cx="6553200" cy="4686300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Clr>
                <a:srgbClr val="74F46A"/>
              </a:buClr>
              <a:buFont typeface="Courier New" panose="02070309020205020404" pitchFamily="49" charset="0"/>
              <a:buChar char="o"/>
            </a:pPr>
            <a:r>
              <a:rPr lang="ru-RU" altLang="en-US" sz="2600" dirty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Мониторинг плодородия почвы на основе стационарных опытов с длительным применением агрохимических </a:t>
            </a:r>
            <a:r>
              <a:rPr lang="ru-RU" altLang="en-US" sz="2600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средств</a:t>
            </a:r>
            <a:endParaRPr lang="ru-RU" altLang="en-US" sz="2600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marL="457200" indent="-457200" algn="just" defTabSz="914400">
              <a:lnSpc>
                <a:spcPct val="90000"/>
              </a:lnSpc>
              <a:buClr>
                <a:srgbClr val="74F46A"/>
              </a:buClr>
              <a:buFont typeface="Courier New" panose="02070309020205020404" pitchFamily="49" charset="0"/>
              <a:buChar char="o"/>
              <a:defRPr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Оценка эмиссии и секвестрации углерода в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агроценозах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charset="0"/>
              <a:sym typeface="+mn-ea"/>
            </a:endParaRPr>
          </a:p>
          <a:p>
            <a:pPr marL="457200" indent="-457200" algn="just" defTabSz="914400">
              <a:lnSpc>
                <a:spcPct val="90000"/>
              </a:lnSpc>
              <a:buClr>
                <a:srgbClr val="74F46A"/>
              </a:buClr>
              <a:buFont typeface="Courier New" panose="02070309020205020404" pitchFamily="49" charset="0"/>
              <a:buChar char="o"/>
              <a:defRPr/>
            </a:pPr>
            <a:r>
              <a:rPr lang="ru-RU" altLang="en-US" sz="26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Микробиологический анализ почвы для формирования более целостной картины эффекта изучаемых агробиологических и агрохимических средств на </a:t>
            </a:r>
            <a:r>
              <a:rPr lang="ru-RU" altLang="en-US" sz="2600" dirty="0" err="1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микробоценоз</a:t>
            </a:r>
            <a:r>
              <a:rPr lang="ru-RU" altLang="en-US" sz="26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.</a:t>
            </a:r>
          </a:p>
          <a:p>
            <a:pPr marL="457200" indent="-457200" algn="just">
              <a:buClr>
                <a:srgbClr val="74F46A"/>
              </a:buClr>
              <a:buFont typeface="Courier New" panose="02070309020205020404" pitchFamily="49" charset="0"/>
              <a:buChar char="o"/>
            </a:pPr>
            <a:r>
              <a:rPr lang="ru-RU" altLang="en-US" sz="2600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Внедрение цифровых технологий и использование БПЛА в агрохимических исследованиях.</a:t>
            </a:r>
          </a:p>
          <a:p>
            <a:pPr marL="457200" indent="-457200" algn="just">
              <a:buClr>
                <a:srgbClr val="74F46A"/>
              </a:buClr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Оптиоперативная растительная диагностика.</a:t>
            </a:r>
          </a:p>
          <a:p>
            <a:pPr marL="457200" indent="-457200" algn="just">
              <a:buClr>
                <a:srgbClr val="74F46A"/>
              </a:buClr>
              <a:buFont typeface="Courier New" panose="02070309020205020404" pitchFamily="49" charset="0"/>
              <a:buChar char="o"/>
            </a:pPr>
            <a:r>
              <a:rPr lang="ru-RU" altLang="en-US" sz="2600" dirty="0">
                <a:solidFill>
                  <a:schemeClr val="tx1"/>
                </a:solidFill>
                <a:latin typeface="+mn-lt"/>
                <a:cs typeface="Times New Roman" panose="02020603050405020304" charset="0"/>
                <a:sym typeface="+mn-ea"/>
              </a:rPr>
              <a:t>Разработка сортовой специфики минерального питания новых сортов сельскохозяйственных культур.</a:t>
            </a: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2"/>
          <a:srcRect l="7001" t="31583" r="10480" b="6559"/>
          <a:stretch>
            <a:fillRect/>
          </a:stretch>
        </p:blipFill>
        <p:spPr bwMode="auto">
          <a:xfrm>
            <a:off x="8467090" y="1414145"/>
            <a:ext cx="2494280" cy="194056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 rotWithShape="1">
          <a:blip r:embed="rId3" cstate="print"/>
          <a:srcRect t="24016" b="8610"/>
          <a:stretch>
            <a:fillRect/>
          </a:stretch>
        </p:blipFill>
        <p:spPr bwMode="auto">
          <a:xfrm>
            <a:off x="9954260" y="3771265"/>
            <a:ext cx="1852930" cy="249872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Изображение 3" descr="20230615_084544(1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1600" y="3771265"/>
            <a:ext cx="1854835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60957"/>
            <a:ext cx="10515600" cy="858520"/>
          </a:xfrm>
        </p:spPr>
        <p:txBody>
          <a:bodyPr>
            <a:normAutofit/>
          </a:bodyPr>
          <a:lstStyle/>
          <a:p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</a:rPr>
              <a:t>Современное обеспечение агрохимической науки в Омском АНЦ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13690" y="829301"/>
            <a:ext cx="11554460" cy="3245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charset="0"/>
                <a:sym typeface="+mn-ea"/>
              </a:rPr>
              <a:t>Научные стационары </a:t>
            </a:r>
            <a:r>
              <a:rPr lang="ru-RU" altLang="ru-RU" sz="2000" b="1" dirty="0" err="1">
                <a:solidFill>
                  <a:prstClr val="black"/>
                </a:solidFill>
                <a:latin typeface="+mn-lt"/>
                <a:cs typeface="Times New Roman" panose="02020603050405020304" charset="0"/>
                <a:sym typeface="+mn-ea"/>
              </a:rPr>
              <a:t>Геосети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charset="0"/>
                <a:sym typeface="+mn-ea"/>
              </a:rPr>
              <a:t> РФ</a:t>
            </a:r>
            <a:endParaRPr lang="ru-RU" altLang="ru-RU" sz="2000" b="1" dirty="0">
              <a:solidFill>
                <a:prstClr val="black"/>
              </a:solidFill>
              <a:latin typeface="+mn-lt"/>
              <a:cs typeface="Times New Roman" panose="02020603050405020304" charset="0"/>
            </a:endParaRPr>
          </a:p>
        </p:txBody>
      </p:sp>
      <p:pic>
        <p:nvPicPr>
          <p:cNvPr id="44" name="Picture 2" descr="C:\Users\User\Downloads\DJI_0934.JPG"/>
          <p:cNvPicPr>
            <a:picLocks noChangeAspect="1" noChangeArrowheads="1"/>
          </p:cNvPicPr>
          <p:nvPr/>
        </p:nvPicPr>
        <p:blipFill rotWithShape="1">
          <a:blip r:embed="rId2" cstate="print"/>
          <a:srcRect l="5113" t="30021" r="15351" b="3746"/>
          <a:stretch>
            <a:fillRect/>
          </a:stretch>
        </p:blipFill>
        <p:spPr bwMode="auto">
          <a:xfrm>
            <a:off x="7980636" y="1276062"/>
            <a:ext cx="2892611" cy="20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/>
          <a:srcRect l="1782" t="11503" b="2742"/>
          <a:stretch>
            <a:fillRect/>
          </a:stretch>
        </p:blipFill>
        <p:spPr>
          <a:xfrm>
            <a:off x="4413714" y="1272943"/>
            <a:ext cx="2730524" cy="2051823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791" y="1251758"/>
            <a:ext cx="2856757" cy="2056786"/>
          </a:xfrm>
          <a:prstGeom prst="rect">
            <a:avLst/>
          </a:prstGeom>
        </p:spPr>
      </p:pic>
      <p:pic>
        <p:nvPicPr>
          <p:cNvPr id="14" name="Изображение 13" descr="WhatsApp Image 2024-03-27 at 10.28.37"/>
          <p:cNvPicPr>
            <a:picLocks noChangeAspect="1"/>
          </p:cNvPicPr>
          <p:nvPr/>
        </p:nvPicPr>
        <p:blipFill>
          <a:blip r:embed="rId6" cstate="print"/>
          <a:srcRect t="33597"/>
          <a:stretch>
            <a:fillRect/>
          </a:stretch>
        </p:blipFill>
        <p:spPr>
          <a:xfrm>
            <a:off x="392026" y="4415196"/>
            <a:ext cx="2174099" cy="1782395"/>
          </a:xfrm>
          <a:prstGeom prst="rect">
            <a:avLst/>
          </a:prstGeom>
        </p:spPr>
      </p:pic>
      <p:pic>
        <p:nvPicPr>
          <p:cNvPr id="20" name="Рисунок 19" descr="F:\СЕЛЕКЦЕНТР\2022\ответы на письма\Ваганову\ФГБНУ Омский АНЦ, 535\лабораторное оборудование, бюджет гранта\спектрофометр.jpg"/>
          <p:cNvPicPr/>
          <p:nvPr/>
        </p:nvPicPr>
        <p:blipFill>
          <a:blip r:embed="rId7" cstate="print"/>
          <a:srcRect l="3367" t="7018" r="1068" b="16268"/>
          <a:stretch>
            <a:fillRect/>
          </a:stretch>
        </p:blipFill>
        <p:spPr bwMode="auto">
          <a:xfrm>
            <a:off x="2731772" y="4415195"/>
            <a:ext cx="2110064" cy="1782395"/>
          </a:xfrm>
          <a:prstGeom prst="rect">
            <a:avLst/>
          </a:prstGeom>
        </p:spPr>
      </p:pic>
      <p:pic>
        <p:nvPicPr>
          <p:cNvPr id="21" name="Изображение 20" descr="Переносная лаборатория ФИТОСКАН БашИнком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09311" y="4415195"/>
            <a:ext cx="1096146" cy="1817134"/>
          </a:xfrm>
          <a:prstGeom prst="rect">
            <a:avLst/>
          </a:prstGeom>
        </p:spPr>
      </p:pic>
      <p:pic>
        <p:nvPicPr>
          <p:cNvPr id="28" name="Изображение 28" descr="20221116_1317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723213" y="4741127"/>
            <a:ext cx="1817134" cy="11652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0" cstate="print"/>
          <a:srcRect r="9393"/>
          <a:stretch>
            <a:fillRect/>
          </a:stretch>
        </p:blipFill>
        <p:spPr>
          <a:xfrm>
            <a:off x="5007483" y="4419363"/>
            <a:ext cx="2843468" cy="179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7099" y="6225915"/>
            <a:ext cx="199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Переносная  лаборатория</a:t>
            </a:r>
          </a:p>
          <a:p>
            <a:pPr algn="ctr"/>
            <a:r>
              <a:rPr lang="ru-RU" sz="1200" dirty="0"/>
              <a:t> ФИТОСКАН </a:t>
            </a:r>
            <a:r>
              <a:rPr lang="ru-RU" sz="1200" dirty="0" err="1"/>
              <a:t>БашИнком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44100" y="6258602"/>
            <a:ext cx="96635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200" dirty="0">
                <a:solidFill>
                  <a:srgbClr val="02172B"/>
                </a:solidFill>
                <a:cs typeface="Times New Roman" panose="02020603050405020304" charset="0"/>
              </a:rPr>
              <a:t>Микроскоп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1200" dirty="0">
                <a:solidFill>
                  <a:srgbClr val="02172B"/>
                </a:solidFill>
                <a:cs typeface="Times New Roman" panose="02020603050405020304" charset="0"/>
              </a:rPr>
              <a:t>TS-2000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7649" y="6124666"/>
            <a:ext cx="114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latinLnBrk="1">
              <a:defRPr/>
            </a:pPr>
            <a:r>
              <a:rPr lang="ru-RU" altLang="en-US" sz="1200" dirty="0">
                <a:solidFill>
                  <a:prstClr val="black"/>
                </a:solidFill>
                <a:cs typeface="Times New Roman" panose="02020603050405020304" charset="0"/>
              </a:rPr>
              <a:t>Квадрокоптер </a:t>
            </a:r>
          </a:p>
          <a:p>
            <a:pPr lvl="0" algn="ctr" latinLnBrk="1">
              <a:defRPr/>
            </a:pPr>
            <a:r>
              <a:rPr lang="ru-RU" altLang="en-US" sz="1200" dirty="0">
                <a:solidFill>
                  <a:prstClr val="black"/>
                </a:solidFill>
                <a:cs typeface="Times New Roman" panose="02020603050405020304" charset="0"/>
              </a:rPr>
              <a:t>DJI P4 </a:t>
            </a:r>
          </a:p>
          <a:p>
            <a:pPr lvl="0" algn="ctr" latinLnBrk="1">
              <a:defRPr/>
            </a:pPr>
            <a:r>
              <a:rPr lang="ru-RU" altLang="en-US" sz="1200" dirty="0" err="1">
                <a:solidFill>
                  <a:prstClr val="black"/>
                </a:solidFill>
                <a:cs typeface="Times New Roman" panose="02020603050405020304" charset="0"/>
              </a:rPr>
              <a:t>Multispectral</a:t>
            </a:r>
            <a:endParaRPr lang="ru-RU" altLang="en-US" sz="1200" dirty="0">
              <a:solidFill>
                <a:prstClr val="black"/>
              </a:solidFill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392" y="6217000"/>
            <a:ext cx="147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>
              <a:defRPr/>
            </a:pPr>
            <a:r>
              <a:rPr lang="ru-RU" altLang="en-US" sz="1200" dirty="0">
                <a:solidFill>
                  <a:prstClr val="black"/>
                </a:solidFill>
                <a:cs typeface="Times New Roman" panose="02020603050405020304" charset="0"/>
              </a:rPr>
              <a:t>Спектрофотометр UV-VIS РВ 2201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35" y="6239111"/>
            <a:ext cx="1815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charset="0"/>
              </a:rPr>
              <a:t>Атомно-абсорбционный спектрометр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charset="0"/>
              </a:rPr>
              <a:t>Квант - 2 </a:t>
            </a:r>
            <a:r>
              <a:rPr kumimoji="0" lang="ru-RU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charset="0"/>
              </a:rPr>
              <a:t>мт</a:t>
            </a:r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5653" y="6239111"/>
            <a:ext cx="212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cs typeface="Times New Roman" panose="02020603050405020304" charset="0"/>
              </a:rPr>
              <a:t>ХРОМАТОГРАФ </a:t>
            </a:r>
          </a:p>
          <a:p>
            <a:pPr algn="ctr"/>
            <a:r>
              <a:rPr lang="ru-RU" sz="1200" dirty="0" smtClean="0">
                <a:cs typeface="Times New Roman" panose="02020603050405020304" charset="0"/>
              </a:rPr>
              <a:t>«ХРОМАТЭК-КРИСТАЛЛ </a:t>
            </a:r>
            <a:r>
              <a:rPr lang="ru-RU" sz="1200" dirty="0">
                <a:cs typeface="Times New Roman" panose="02020603050405020304" charset="0"/>
              </a:rPr>
              <a:t>5000»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644" y="3295604"/>
            <a:ext cx="232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Лаборатория агрохимии (заложены в 1987-1988 гг.)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2405" y="3337094"/>
            <a:ext cx="278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Лаборатория полевого кормопроизводства (заложен в 1978 г.)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1347" y="3336134"/>
            <a:ext cx="261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Лаборатория ресурсосберегающих </a:t>
            </a:r>
            <a:r>
              <a:rPr lang="ru-RU" sz="1200" dirty="0" err="1"/>
              <a:t>агротехнологий</a:t>
            </a:r>
            <a:r>
              <a:rPr lang="ru-RU" sz="1200" dirty="0"/>
              <a:t> (заложены в 1980 г.)</a:t>
            </a:r>
          </a:p>
        </p:txBody>
      </p:sp>
      <p:pic>
        <p:nvPicPr>
          <p:cNvPr id="1026" name="Picture 2" descr="Квадрокоптер с мультиспектральной камерой DJI Phantom 4 Multispectra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7" t="-888" r="11919"/>
          <a:stretch>
            <a:fillRect/>
          </a:stretch>
        </p:blipFill>
        <p:spPr bwMode="auto">
          <a:xfrm>
            <a:off x="10497628" y="4650895"/>
            <a:ext cx="1647051" cy="123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668" y="406208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b="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Лабораторное оборудование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721" y="410356"/>
            <a:ext cx="1122311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Times New Roman" panose="02020603050405020304" charset="0"/>
              </a:rPr>
              <a:t>Обновление </a:t>
            </a:r>
            <a:br>
              <a:rPr lang="ru-RU" sz="2800" b="1" dirty="0">
                <a:solidFill>
                  <a:prstClr val="black"/>
                </a:solidFill>
                <a:cs typeface="Times New Roman" panose="02020603050405020304" charset="0"/>
              </a:rPr>
            </a:br>
            <a:r>
              <a:rPr lang="ru-RU" sz="2800" b="1" dirty="0">
                <a:solidFill>
                  <a:prstClr val="black"/>
                </a:solidFill>
                <a:cs typeface="Times New Roman" panose="02020603050405020304" charset="0"/>
              </a:rPr>
              <a:t>лабораторного оборудования</a:t>
            </a:r>
            <a:endParaRPr lang="en-US" sz="2800" b="1" dirty="0">
              <a:solidFill>
                <a:prstClr val="black"/>
              </a:solidFill>
              <a:cs typeface="Times New Roman" panose="02020603050405020304" charset="0"/>
            </a:endParaRPr>
          </a:p>
          <a:p>
            <a:r>
              <a:rPr lang="ru-RU" sz="2800" b="1" dirty="0">
                <a:solidFill>
                  <a:prstClr val="black"/>
                </a:solidFill>
                <a:cs typeface="Times New Roman" panose="02020603050405020304" charset="0"/>
              </a:rPr>
              <a:t>и сельскохозяйственной техники</a:t>
            </a:r>
          </a:p>
        </p:txBody>
      </p:sp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99" y="4368358"/>
            <a:ext cx="3561912" cy="240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4342" y="2357248"/>
            <a:ext cx="2694954" cy="1918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ject 7"/>
          <p:cNvPicPr>
            <a:picLocks noChangeAspect="1"/>
          </p:cNvPicPr>
          <p:nvPr/>
        </p:nvPicPr>
        <p:blipFill rotWithShape="1">
          <a:blip r:embed="rId4" cstate="print"/>
          <a:srcRect l="20746"/>
          <a:stretch>
            <a:fillRect/>
          </a:stretch>
        </p:blipFill>
        <p:spPr>
          <a:xfrm>
            <a:off x="4006429" y="4344863"/>
            <a:ext cx="3113817" cy="2421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ject 8"/>
          <p:cNvPicPr>
            <a:picLocks noChangeAspect="1"/>
          </p:cNvPicPr>
          <p:nvPr/>
        </p:nvPicPr>
        <p:blipFill>
          <a:blip r:embed="rId5" cstate="print"/>
          <a:srcRect l="5157" t="12184" r="4692" b="17056"/>
          <a:stretch>
            <a:fillRect/>
          </a:stretch>
        </p:blipFill>
        <p:spPr>
          <a:xfrm>
            <a:off x="5416670" y="2009614"/>
            <a:ext cx="3356126" cy="2254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3195" y="225883"/>
            <a:ext cx="2716595" cy="2062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541" y="2009614"/>
            <a:ext cx="2449040" cy="2254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97" r="17239" b="17988"/>
          <a:stretch>
            <a:fillRect/>
          </a:stretch>
        </p:blipFill>
        <p:spPr>
          <a:xfrm>
            <a:off x="7482505" y="4344582"/>
            <a:ext cx="4117316" cy="242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42" r="12963" b="4814"/>
          <a:stretch>
            <a:fillRect/>
          </a:stretch>
        </p:blipFill>
        <p:spPr>
          <a:xfrm>
            <a:off x="2855657" y="2021246"/>
            <a:ext cx="2429467" cy="2254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011" y="6267561"/>
            <a:ext cx="882146" cy="504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993775" y="0"/>
            <a:ext cx="105613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2800" b="1" dirty="0">
                <a:solidFill>
                  <a:prstClr val="black"/>
                </a:solidFill>
                <a:cs typeface="Times New Roman" panose="02020603050405020304" charset="0"/>
                <a:sym typeface="+mn-ea"/>
              </a:rPr>
              <a:t>Влияние минеральных удобрений </a:t>
            </a:r>
            <a:r>
              <a:rPr sz="2800" b="1" dirty="0" err="1">
                <a:solidFill>
                  <a:prstClr val="black"/>
                </a:solidFill>
                <a:cs typeface="Times New Roman" panose="02020603050405020304" charset="0"/>
                <a:sym typeface="+mn-ea"/>
              </a:rPr>
              <a:t>на</a:t>
            </a:r>
            <a:r>
              <a:rPr sz="2800" b="1" dirty="0">
                <a:solidFill>
                  <a:prstClr val="black"/>
                </a:solidFill>
                <a:cs typeface="Times New Roman" panose="02020603050405020304" charset="0"/>
                <a:sym typeface="+mn-ea"/>
              </a:rPr>
              <a:t> продуктивность зернопарового севооборота</a:t>
            </a:r>
            <a:r>
              <a:rPr lang="ru-RU" sz="2800" b="1" dirty="0">
                <a:solidFill>
                  <a:prstClr val="black"/>
                </a:solidFill>
                <a:cs typeface="Times New Roman" panose="02020603050405020304" charset="0"/>
                <a:sym typeface="+mn-ea"/>
              </a:rPr>
              <a:t> (2006-2022 гг.)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93775" y="1243965"/>
          <a:ext cx="10400665" cy="434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316864" y="5702300"/>
            <a:ext cx="11875135" cy="615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/>
            <a:r>
              <a:rPr lang="ru-RU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Чередование культур в севообороте: пар чистый-яровая пшеница-соя-яровая пшеница-ячмень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444625" y="4884420"/>
            <a:ext cx="1315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/>
              <a:t>Ротации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92835" y="1134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/>
              <a:t>т/га зерновых единиц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270510" y="1289050"/>
          <a:ext cx="6934200" cy="442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7085966" y="1196975"/>
          <a:ext cx="4776152" cy="430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1696085" y="231140"/>
            <a:ext cx="4275455" cy="707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68947" y="545144"/>
            <a:ext cx="6661785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Динамика эмиссии СО</a:t>
            </a:r>
            <a:r>
              <a:rPr lang="ru-RU" altLang="ru-RU" b="1" baseline="-25000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2 </a:t>
            </a:r>
            <a:r>
              <a:rPr lang="ru-RU" altLang="ru-RU" b="1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из пахотной почвы за вегетационный период (в среднем за 2022-2023 гг.)</a:t>
            </a:r>
            <a:r>
              <a:rPr lang="ru-RU" altLang="ru-RU" dirty="0">
                <a:solidFill>
                  <a:schemeClr val="tx1"/>
                </a:solidFill>
                <a:sym typeface="+mn-ea"/>
              </a:rPr>
              <a:t/>
            </a:r>
            <a:br>
              <a:rPr lang="ru-RU" altLang="ru-RU" dirty="0">
                <a:solidFill>
                  <a:schemeClr val="tx1"/>
                </a:solidFill>
                <a:sym typeface="+mn-ea"/>
              </a:rPr>
            </a:br>
            <a:endParaRPr lang="ru-RU" altLang="ru-RU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204710" y="476877"/>
            <a:ext cx="45834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>
                <a:cs typeface="Times New Roman" panose="02020603050405020304" charset="0"/>
              </a:rPr>
              <a:t>Суммарные (за период июнь-август) </a:t>
            </a:r>
            <a:r>
              <a:rPr lang="ru-RU" altLang="en-US" b="1" dirty="0" err="1">
                <a:cs typeface="Times New Roman" panose="02020603050405020304" charset="0"/>
              </a:rPr>
              <a:t>минерализационные</a:t>
            </a:r>
            <a:r>
              <a:rPr lang="ru-RU" altLang="en-US" b="1" dirty="0">
                <a:cs typeface="Times New Roman" panose="02020603050405020304" charset="0"/>
              </a:rPr>
              <a:t> потери углерода </a:t>
            </a:r>
            <a:r>
              <a:rPr lang="ru-RU" altLang="en-US" b="1" dirty="0" smtClean="0">
                <a:cs typeface="Times New Roman" panose="02020603050405020304" charset="0"/>
              </a:rPr>
              <a:t/>
            </a:r>
            <a:br>
              <a:rPr lang="ru-RU" altLang="en-US" b="1" dirty="0" smtClean="0">
                <a:cs typeface="Times New Roman" panose="02020603050405020304" charset="0"/>
              </a:rPr>
            </a:br>
            <a:r>
              <a:rPr lang="ru-RU" altLang="en-US" b="1" dirty="0" smtClean="0">
                <a:cs typeface="Times New Roman" panose="02020603050405020304" charset="0"/>
              </a:rPr>
              <a:t>из </a:t>
            </a:r>
            <a:r>
              <a:rPr lang="ru-RU" altLang="en-US" b="1" dirty="0">
                <a:cs typeface="Times New Roman" panose="02020603050405020304" charset="0"/>
              </a:rPr>
              <a:t>почвы 2022-2023 гг., кг/га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026994" y="1289050"/>
            <a:ext cx="967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dirty="0">
                <a:cs typeface="Times New Roman" panose="02020603050405020304" charset="0"/>
              </a:rPr>
              <a:t>мм, </a:t>
            </a:r>
            <a:r>
              <a:rPr lang="ru-RU" altLang="en-US" sz="1600" dirty="0">
                <a:ea typeface="SimSun" panose="02010600030101010101" pitchFamily="2" charset="-122"/>
                <a:cs typeface="Times New Roman" panose="02020603050405020304" charset="0"/>
              </a:rPr>
              <a:t>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69" y="6329988"/>
            <a:ext cx="707943" cy="405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130732" y="664234"/>
            <a:ext cx="0" cy="4925683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60" y="123012"/>
            <a:ext cx="10515600" cy="54419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Состав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и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представители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доминирующих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филумов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в 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микробиоме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ризосферы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 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зерновых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культур</a:t>
            </a:r>
            <a:r>
              <a:rPr lang="ru-RU" altLang="en-US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 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(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лугово-черноземная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 и 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серая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 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лесная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 </a:t>
            </a:r>
            <a:r>
              <a:rPr lang="en-US" altLang="ko-KR" sz="28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почва</a:t>
            </a:r>
            <a:r>
              <a:rPr lang="en-US" altLang="ko-KR" sz="28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charset="0"/>
                <a:sym typeface="+mn-ea"/>
              </a:rPr>
              <a:t>)</a:t>
            </a:r>
            <a:endParaRPr lang="ru-RU" altLang="en-US" sz="2800" dirty="0">
              <a:solidFill>
                <a:prstClr val="black"/>
              </a:solidFill>
              <a:latin typeface="+mn-lt"/>
              <a:ea typeface="+mn-ea"/>
              <a:cs typeface="Times New Roman" panose="02020603050405020304" charset="0"/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0860" y="841375"/>
            <a:ext cx="5788025" cy="34823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05" y="4079240"/>
            <a:ext cx="4716780" cy="277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860" y="6453000"/>
            <a:ext cx="707943" cy="405000"/>
          </a:xfrm>
          <a:prstGeom prst="rect">
            <a:avLst/>
          </a:prstGeom>
        </p:spPr>
      </p:pic>
      <p:pic>
        <p:nvPicPr>
          <p:cNvPr id="6" name="Изображение 8" descr="IMG-20230907-WA00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2" y="4422229"/>
            <a:ext cx="3893633" cy="23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Замещающее содержимое 6" descr="2024-11-21_16-37-0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321" y="830491"/>
            <a:ext cx="4715510" cy="3085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693</Words>
  <Application>Microsoft Office PowerPoint</Application>
  <PresentationFormat>Произвольный</PresentationFormat>
  <Paragraphs>212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Преемники учения Д.Н. Прянишникова в омском Прииртышье</vt:lpstr>
      <vt:lpstr>Основные направления развития агрохимической науки  в Омском АНЦ</vt:lpstr>
      <vt:lpstr>Современное обеспечение агрохимической науки в Омском АНЦ</vt:lpstr>
      <vt:lpstr>Слайд 6</vt:lpstr>
      <vt:lpstr>Слайд 7</vt:lpstr>
      <vt:lpstr>Слайд 8</vt:lpstr>
      <vt:lpstr>Состав и представители доминирующих филумов в микробиоме ризосферы зерновых культур (лугово-черноземная и серая лесная почва)</vt:lpstr>
      <vt:lpstr>Слайд 10</vt:lpstr>
      <vt:lpstr>25%</vt:lpstr>
      <vt:lpstr>Долевое участие факторов интенсификации в повышении урожайности зерновых культур, 16 лет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Балабанова</dc:creator>
  <cp:lastModifiedBy>vsdoron@gmail.com</cp:lastModifiedBy>
  <cp:revision>28</cp:revision>
  <dcterms:created xsi:type="dcterms:W3CDTF">2025-07-04T04:12:00Z</dcterms:created>
  <dcterms:modified xsi:type="dcterms:W3CDTF">2025-07-15T08:51:15Z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1049-12.2.0.21931</vt:lpwstr>
  </property>
  <property fmtid="{D5CDD505-2E9C-101B-9397-08002B2CF9AE}" pid="3" name="ICV">
    <vt:lpwstr>1F4BEF8B710E4059B7659B104E311397_13</vt:lpwstr>
  </property>
</Properties>
</file>