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7" r:id="rId4"/>
    <p:sldMasterId id="2147483689" r:id="rId5"/>
    <p:sldMasterId id="2147483701" r:id="rId6"/>
    <p:sldMasterId id="2147483712" r:id="rId7"/>
    <p:sldMasterId id="2147483724" r:id="rId8"/>
    <p:sldMasterId id="2147483735" r:id="rId9"/>
    <p:sldMasterId id="2147483748" r:id="rId10"/>
    <p:sldMasterId id="2147483760" r:id="rId11"/>
    <p:sldMasterId id="2147483772" r:id="rId12"/>
    <p:sldMasterId id="2147483784" r:id="rId13"/>
    <p:sldMasterId id="2147483798" r:id="rId14"/>
    <p:sldMasterId id="2147483808" r:id="rId15"/>
    <p:sldMasterId id="2147483820" r:id="rId16"/>
    <p:sldMasterId id="2147483834" r:id="rId17"/>
    <p:sldMasterId id="2147483846" r:id="rId18"/>
    <p:sldMasterId id="2147483858" r:id="rId19"/>
    <p:sldMasterId id="2147483869" r:id="rId20"/>
  </p:sldMasterIdLst>
  <p:notesMasterIdLst>
    <p:notesMasterId r:id="rId28"/>
  </p:notesMasterIdLst>
  <p:sldIdLst>
    <p:sldId id="796" r:id="rId21"/>
    <p:sldId id="816" r:id="rId22"/>
    <p:sldId id="817" r:id="rId23"/>
    <p:sldId id="818" r:id="rId24"/>
    <p:sldId id="819" r:id="rId25"/>
    <p:sldId id="820" r:id="rId26"/>
    <p:sldId id="823" r:id="rId27"/>
    <p:sldId id="761" r:id="rId29"/>
    <p:sldId id="789" r:id="rId30"/>
  </p:sldIdLst>
  <p:sldSz cx="9144000" cy="6858000" type="screen4x3"/>
  <p:notesSz cx="6797675" cy="987298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rgbClr val="FFFFCC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2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9091E"/>
    <a:srgbClr val="60045B"/>
    <a:srgbClr val="F4F207"/>
    <a:srgbClr val="0000FF"/>
    <a:srgbClr val="996600"/>
    <a:srgbClr val="990000"/>
    <a:srgbClr val="A50021"/>
    <a:srgbClr val="33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8"/>
    <p:restoredTop sz="94660"/>
  </p:normalViewPr>
  <p:slideViewPr>
    <p:cSldViewPr showGuides="1">
      <p:cViewPr>
        <p:scale>
          <a:sx n="75" d="100"/>
          <a:sy n="75" d="100"/>
        </p:scale>
        <p:origin x="-270" y="150"/>
      </p:cViewPr>
      <p:guideLst>
        <p:guide orient="horz" pos="2211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7.xml"/><Relationship Id="rId26" Type="http://schemas.openxmlformats.org/officeDocument/2006/relationships/slide" Target="slides/slide6.xml"/><Relationship Id="rId25" Type="http://schemas.openxmlformats.org/officeDocument/2006/relationships/slide" Target="slides/slide5.xml"/><Relationship Id="rId24" Type="http://schemas.openxmlformats.org/officeDocument/2006/relationships/slide" Target="slides/slide4.xml"/><Relationship Id="rId23" Type="http://schemas.openxmlformats.org/officeDocument/2006/relationships/slide" Target="slides/slide3.xml"/><Relationship Id="rId22" Type="http://schemas.openxmlformats.org/officeDocument/2006/relationships/slide" Target="slides/slide2.xml"/><Relationship Id="rId21" Type="http://schemas.openxmlformats.org/officeDocument/2006/relationships/slide" Target="slides/slide1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&#1057;&#1045;&#1051;&#1045;&#1050;&#1062;&#1045;&#1053;&#1058;&#1056;\2021\&#1044;&#1086;&#1089;&#1090;&#1086;&#1077;&#1074;&#1089;&#1082;&#1080;&#1081;\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3586114280706"/>
          <c:y val="0.206340081228247"/>
          <c:w val="0.808419824594176"/>
          <c:h val="0.5637926936828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Лист1!$K$2</c:f>
              <c:strCache>
                <c:ptCount val="1"/>
                <c:pt idx="0">
                  <c:v>Динамика потребления пивных напитков, тысяч декалитров в год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01526964068620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00353513525749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09717345122427"/>
                  <c:y val="0.0006015089003220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00353513525749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0006015089003220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309717345122427"/>
                  <c:y val="0.0006015089003220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3871925350031e-7"/>
                  <c:y val="0.009402387971854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0.009402387971854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.009402387971854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20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latin typeface="+mn-lt"/>
                        <a:cs typeface="Times New Roman" panose="02020603050405020304" pitchFamily="18" charset="0"/>
                      </a:rPr>
                      <a:t>6,0</a:t>
                    </a:r>
                    <a:endParaRPr lang="en-US" sz="200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.009402387971854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.0152696406862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2000" b="1" i="0" u="none" strike="noStrike" kern="1200" baseline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latin typeface="+mn-lt"/>
                        <a:cs typeface="Times New Roman" panose="02020603050405020304" pitchFamily="18" charset="0"/>
                      </a:rPr>
                      <a:t>7,0</a:t>
                    </a:r>
                    <a:endParaRPr lang="en-US" sz="2000">
                      <a:latin typeface="+mn-lt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Лист1!$I$3:$I$13</c:f>
              <c:strCache>
                <c:ptCount val="11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</c:strCache>
            </c:strRef>
          </c:cat>
          <c:val>
            <c:numRef>
              <c:f>Лист1!$K$3:$K$13</c:f>
              <c:numCache>
                <c:formatCode>General</c:formatCode>
                <c:ptCount val="11"/>
                <c:pt idx="0">
                  <c:v>6.6</c:v>
                </c:pt>
                <c:pt idx="1">
                  <c:v>6.8</c:v>
                </c:pt>
                <c:pt idx="2">
                  <c:v>6.7</c:v>
                </c:pt>
                <c:pt idx="3">
                  <c:v>5.8</c:v>
                </c:pt>
                <c:pt idx="4">
                  <c:v>5.4</c:v>
                </c:pt>
                <c:pt idx="5">
                  <c:v>4.9</c:v>
                </c:pt>
                <c:pt idx="6">
                  <c:v>4.8</c:v>
                </c:pt>
                <c:pt idx="7">
                  <c:v>5.1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706432"/>
        <c:axId val="172720512"/>
      </c:barChart>
      <c:lineChart>
        <c:grouping val="standard"/>
        <c:varyColors val="0"/>
        <c:ser>
          <c:idx val="0"/>
          <c:order val="0"/>
          <c:tx>
            <c:strRef>
              <c:f>Лист1!$J$2</c:f>
              <c:strCache>
                <c:ptCount val="1"/>
                <c:pt idx="0">
                  <c:v>Производство зерна ячменя, млн. 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429253262492911"/>
                  <c:y val="-0.05267357769558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</c:dLbl>
            <c:dLbl>
              <c:idx val="2"/>
              <c:layout>
                <c:manualLayout>
                  <c:x val="-0.0369612752277824"/>
                  <c:y val="-0.05266804419972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</c:dLbl>
            <c:dLbl>
              <c:idx val="4"/>
              <c:layout>
                <c:manualLayout>
                  <c:x val="-0.0409372048870124"/>
                  <c:y val="-0.0585353943146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dLbl>
              <c:idx val="6"/>
              <c:layout>
                <c:manualLayout>
                  <c:x val="-0.0389492400573974"/>
                  <c:y val="-0.0643861439419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dLbl>
              <c:idx val="8"/>
              <c:layout>
                <c:manualLayout>
                  <c:x val="-0.0409372048870124"/>
                  <c:y val="-0.05266804419972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</c:dLbl>
            <c:dLbl>
              <c:idx val="10"/>
              <c:layout>
                <c:manualLayout>
                  <c:x val="-0.0271219450498345"/>
                  <c:y val="-0.06143609895919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1,40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Лист1!$I$3:$I$13</c:f>
              <c:strCache>
                <c:ptCount val="11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</c:strCache>
            </c:strRef>
          </c:cat>
          <c:val>
            <c:numRef>
              <c:f>Лист1!$J$3:$J$13</c:f>
              <c:numCache>
                <c:formatCode>General</c:formatCode>
                <c:ptCount val="11"/>
                <c:pt idx="0">
                  <c:v>1.01</c:v>
                </c:pt>
                <c:pt idx="1">
                  <c:v>0.96</c:v>
                </c:pt>
                <c:pt idx="2">
                  <c:v>1.22</c:v>
                </c:pt>
                <c:pt idx="3">
                  <c:v>1.11</c:v>
                </c:pt>
                <c:pt idx="4">
                  <c:v>1.07</c:v>
                </c:pt>
                <c:pt idx="5">
                  <c:v>1.05</c:v>
                </c:pt>
                <c:pt idx="6">
                  <c:v>1.02</c:v>
                </c:pt>
                <c:pt idx="7">
                  <c:v>1.18</c:v>
                </c:pt>
                <c:pt idx="8">
                  <c:v>1.27</c:v>
                </c:pt>
                <c:pt idx="9">
                  <c:v>1.38</c:v>
                </c:pt>
                <c:pt idx="10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06432"/>
        <c:axId val="172720512"/>
      </c:lineChart>
      <c:catAx>
        <c:axId val="17270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2720512"/>
        <c:crosses val="autoZero"/>
        <c:auto val="1"/>
        <c:lblAlgn val="ctr"/>
        <c:lblOffset val="100"/>
        <c:noMultiLvlLbl val="0"/>
      </c:catAx>
      <c:valAx>
        <c:axId val="1727205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270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31854960412128"/>
          <c:y val="0.0410202648104234"/>
          <c:w val="0.898654450427139"/>
          <c:h val="0.125298447297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3a1140f-ef56-4d55-be48-2cac3d0a524f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E26E2C-1FD1-4DCC-977C-2E40073BFB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4068" name="Rectangle 4"/>
          <p:cNvSpPr>
            <a:spLocks noRot="1" noTextEdi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D2CD63-1E77-4467-8866-8F165A02D980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C8E2F9-D1A2-450E-96F5-AEAF02CC043A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36108-C949-4A1F-A15C-606F48CD4204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vert="horz" wrap="square" lIns="0" tIns="45720" rIns="0" bIns="45720" numCol="1" rtlCol="0" anchor="t" anchorCtr="0" compatLnSpc="1">
            <a:normAutofit/>
          </a:bodyPr>
          <a:lstStyle/>
          <a:p>
            <a:pPr marL="90805" marR="0" lvl="0" indent="-9080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AFF850-5038-4A0B-9B03-E07A9DC82A14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03EEE9-A5AC-4749-9776-F31C7128D9E0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355213-4348-4C97-8258-E9C301AB6200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1D6913-A1C7-4B2B-BA6F-79CECF2D8518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036A05-2BF5-4AA8-9BF6-531C734B7E4B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4005CA-A80B-42DF-85CC-895FF6970125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4BDB09-F8E5-4D7A-9AB3-C69F8BEE5352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455F5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>
                <a:solidFill>
                  <a:srgbClr val="455F51"/>
                </a:solidFill>
              </a:rPr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3BA6FE-B7A0-46A3-A5B0-BC64AA79141E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8F8516-FA20-4DC8-B2EA-9AF547DADF65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CEEBD9-DF0B-46B9-AFBB-387B5B3E0474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vert="horz" wrap="square" lIns="0" tIns="45720" rIns="0" bIns="45720" numCol="1" rtlCol="0" anchor="t" anchorCtr="0" compatLnSpc="1">
            <a:normAutofit/>
          </a:bodyPr>
          <a:lstStyle/>
          <a:p>
            <a:pPr marL="90805" marR="0" lvl="0" indent="-9080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26"/>
          <p:cNvSpPr txBox="1">
            <a:spLocks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27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28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Крупное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15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0" y="4927600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622277" y="6155191"/>
            <a:ext cx="324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6" name="Надпись 5"/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  <a:endParaRPr lang="ru-RU" noProof="0" dirty="0"/>
          </a:p>
        </p:txBody>
      </p:sp>
      <p:sp>
        <p:nvSpPr>
          <p:cNvPr id="16" name="Объект 2"/>
          <p:cNvSpPr>
            <a:spLocks noGrp="1"/>
          </p:cNvSpPr>
          <p:nvPr>
            <p:ph idx="15"/>
          </p:nvPr>
        </p:nvSpPr>
        <p:spPr>
          <a:xfrm>
            <a:off x="4848225" y="1152000"/>
            <a:ext cx="3980775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pull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bg>
      <p:bgPr>
        <a:solidFill>
          <a:schemeClr val="bg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33"/>
          <p:cNvSpPr txBox="1">
            <a:spLocks noGrp="1"/>
          </p:cNvSpPr>
          <p:nvPr>
            <p:ph type="dt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34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42"/>
          <p:cNvSpPr txBox="1">
            <a:spLocks noGrp="1"/>
          </p:cNvSpPr>
          <p:nvPr>
            <p:ph type="dt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43"/>
          <p:cNvSpPr txBox="1">
            <a:spLocks noGrp="1"/>
          </p:cNvSpPr>
          <p:nvPr>
            <p:ph type="ftr" idx="1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44"/>
          <p:cNvSpPr txBox="1">
            <a:spLocks noGrp="1"/>
          </p:cNvSpPr>
          <p:nvPr>
            <p:ph type="sldNum" idx="1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47"/>
          <p:cNvSpPr txBox="1">
            <a:spLocks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48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49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1"/>
          <p:cNvSpPr txBox="1">
            <a:spLocks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52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53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58"/>
          <p:cNvSpPr txBox="1">
            <a:spLocks noGrp="1"/>
          </p:cNvSpPr>
          <p:nvPr>
            <p:ph type="dt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59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60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65"/>
          <p:cNvSpPr txBox="1">
            <a:spLocks noGrp="1"/>
          </p:cNvSpPr>
          <p:nvPr>
            <p:ph type="dt" idx="1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66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67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71"/>
          <p:cNvSpPr txBox="1">
            <a:spLocks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72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73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77"/>
          <p:cNvSpPr txBox="1">
            <a:spLocks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Shape 78"/>
          <p:cNvSpPr txBox="1">
            <a:spLocks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/>
          <a:p>
            <a:pPr algn="ctr">
              <a:spcBef>
                <a:spcPct val="0"/>
              </a:spcBef>
            </a:pPr>
            <a:endParaRPr lang="zh-CN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Shape 79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spcFirstLastPara="1" vert="horz" wrap="square" lIns="91425" tIns="45700" rIns="91425" bIns="45700" numCol="1" anchor="ctr" anchorCtr="0" compatLnSpc="1">
            <a:noAutofit/>
          </a:bodyPr>
          <a:p>
            <a:pPr algn="r">
              <a:spcBef>
                <a:spcPct val="0"/>
              </a:spcBef>
            </a:pPr>
            <a:fld id="{9A0DB2DC-4C9A-4742-B13C-FB6460FD3503}" type="slidenum">
              <a:rPr lang="ru-RU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ru-RU" altLang="x-none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8BE94D-E3B0-4399-B3EF-47BED1A148F2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5E8F6-E5B3-4AA8-80A7-BCF62BB76CF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F2537D-CE1B-4EF2-92F7-F0CE594669F7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D437B-A684-4C87-AF95-FD336B88AFF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0902B3-BFC6-4851-A503-6E0A64A979AC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5BE3E-D88E-484C-AE7B-662448E657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E20CBF-44C2-4A7D-9E8F-EB4AD1F010C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455F5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>
                <a:solidFill>
                  <a:srgbClr val="455F51"/>
                </a:solidFill>
              </a:rPr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821DE9-816F-4480-A75B-7ACB2467CC8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8B2195-6D3F-4979-8AE7-079CC80430BF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036897-9418-4891-88DB-C01C7409F0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vert="horz" wrap="square" lIns="0" tIns="45720" rIns="0" bIns="45720" numCol="1" rtlCol="0" anchor="t" anchorCtr="0" compatLnSpc="1">
            <a:normAutofit/>
          </a:bodyPr>
          <a:lstStyle/>
          <a:p>
            <a:pPr marL="90805" marR="0" lvl="0" indent="-9080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2D558C-BCC2-43DB-A081-D54C7E12D1B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3460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37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352" tIns="45676" rIns="91352" bIns="45676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352" tIns="45676" rIns="91352" bIns="45676" numCol="1" anchor="t" anchorCtr="0" compatLnSpc="1"/>
          <a:lstStyle/>
          <a:p>
            <a:pPr marL="341630" marR="0" lvl="0" indent="-34163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lstStyle>
            <a:lvl1pPr>
              <a:defRPr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2" tIns="45676" rIns="91352" bIns="45676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8BE94D-E3B0-4399-B3EF-47BED1A148F2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5E8F6-E5B3-4AA8-80A7-BCF62BB76CF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F2537D-CE1B-4EF2-92F7-F0CE594669F7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D437B-A684-4C87-AF95-FD336B88AFF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0902B3-BFC6-4851-A503-6E0A64A979AC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5BE3E-D88E-484C-AE7B-662448E657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E65A1A-7A2D-4B4D-BC42-F9DF0E64E00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E20CBF-44C2-4A7D-9E8F-EB4AD1F010C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455F5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>
                <a:solidFill>
                  <a:srgbClr val="455F51"/>
                </a:solidFill>
              </a:rPr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821DE9-816F-4480-A75B-7ACB2467CC8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8B2195-6D3F-4979-8AE7-079CC80430BF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036897-9418-4891-88DB-C01C7409F0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8BE94D-E3B0-4399-B3EF-47BED1A148F2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65E8F6-E5B3-4AA8-80A7-BCF62BB76CF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F2537D-CE1B-4EF2-92F7-F0CE594669F7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D437B-A684-4C87-AF95-FD336B88AFF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0902B3-BFC6-4851-A503-6E0A64A979AC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5BE3E-D88E-484C-AE7B-662448E657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E65A1A-7A2D-4B4D-BC42-F9DF0E64E00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E20CBF-44C2-4A7D-9E8F-EB4AD1F010C3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455F5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>
                <a:solidFill>
                  <a:srgbClr val="455F51"/>
                </a:solidFill>
              </a:rPr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821DE9-816F-4480-A75B-7ACB2467CC80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8B2195-6D3F-4979-8AE7-079CC80430BF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036897-9418-4891-88DB-C01C7409F02B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4B8CA4-94EE-4084-98D1-491628EAF98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E5E163-7E79-4F48-AEFA-2ABF9A514DB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683444-5125-4297-A13E-B0EBBBFF230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C90A4-BBE0-47EC-A06E-DD884CF34A2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47EB17-CF8F-4627-9E7C-EF96D2BA6FF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3AD2A3-0C69-4BB7-9DB2-212CE2DEB11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8FBBA-C372-4317-892B-6826DA3A391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5667EF-5652-4E7A-8E5E-D6C1E82D479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9CDC0E-50B6-4535-900C-739A611293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372A19-7CCF-4EF2-9577-E76EAB13732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3D64FF-DECB-42ED-8BA9-16A2779C5F19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FD35ED-94DC-4C78-A7D8-9DFC3CDC3BF9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692178-8F54-4579-AAFD-947D6E9DF11C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513CD2-D592-49CA-9DD9-52B95B13A34D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AF98D0-3C83-4279-8EF6-06D0260CC0A6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4F3C34-4292-4E66-9816-62D8A3266BEF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4B30F3-D3FA-4182-9B2B-FAB9D9774A0C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FF1F52-2CC6-41AB-B796-8D0A9BCA7E59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CF3B04-E2C9-4051-896E-88FADB62B524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500E36-D938-40A3-BED6-5469F7558E0E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27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AE8E20-EB2D-490A-A124-F74FDCCBD98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53DBB2-1356-49E6-9FF5-8E0CEB30E44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C97DB6-1271-4036-9C42-7574828540D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2DEC68-0F6A-4630-BC74-9CA04E767D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1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1799E9-563C-43FC-8678-9B4DD40FF4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74F0DC-5179-41FF-B6BF-FDAA6E138E7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3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F4F838-C1AF-4583-93B3-B25B10EC483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612C56-725D-4653-B5E7-23C51D638ED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ADE046-8FB1-4FD9-B7D4-30B747AA56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411B8E-95E1-4919-B46D-37D3E4AD4F1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1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2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2" y="3938596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96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idx="1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en-GB" altLang="x-none">
                <a:cs typeface="Arial" panose="020B0604020202020204" pitchFamily="34" charset="0"/>
              </a:rPr>
            </a:fld>
            <a:endParaRPr lang="en-GB" altLang="x-none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27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81E0B7-3F61-4923-BEC3-83F9FBB4777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2B9F78-A6E4-4491-9A47-3ADC3C86555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BA5E-A0FF-497E-8737-4750F49AF05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AE74D0-6232-4DD1-8023-6533B818826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1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C17EE1-4D25-4BD7-AD2C-D56442109ED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21239-0290-4DF5-B7BB-D18D9FA4122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3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DC488-F8E8-49DA-B522-4B618FC1F11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E1A492-AB7C-4477-97F3-793AFF8BAD1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334911-D571-4BF5-8D9E-47D2F0EC62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3CBC08-33FB-4FE1-B976-049A96D2F9C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27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93CC8-69FC-460A-BE8E-4D0115C9084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E59A56-75C6-4FF8-80CA-7F1DE23EE1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3E9F3-3693-470E-AE76-B443A77CEEE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FE8DB-7929-430F-B3C2-871ADE9CCA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1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B82F37-6398-40A5-9B57-1E25D3FBFFC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29F5AA-2E83-4B61-83DC-1F6DDC5FABD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3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B293D5-19C5-49E6-ACC4-2C119EDACBC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2A9990-8647-4C68-BB71-DB304ABA2B9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350F41-09EF-4671-B14C-32A670427A4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8E9CB9-3F74-4434-A771-8655D61E77B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spcBef>
                <a:spcPct val="50000"/>
              </a:spcBef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algn="r"/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892410-F79F-4C23-BF4B-F189A5184A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7A08B9-5EAC-4421-8EEE-9BACC60C83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61EA42-9539-4EDE-9457-E653457864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7A994F-9BBC-4165-9216-29E2744CC0E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FA130D-302C-4C4D-A896-61F67E75C59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DC2E59-2365-4C85-8C4F-1B3902463F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C86A83-70C2-4F28-AC6D-8ACF7EEBC72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354A3-F664-4B6D-BBCF-52A09714279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F01BA6-03CF-47A5-9DF0-93CDCCCB8C6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34B26-FFA4-4712-98EF-A50D4A7FE24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3C3AE4-86AA-42E8-924D-D7C0666DE188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5F3331-1AD7-4965-8694-1A2ACDA7AB9E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257E1A-718F-43F1-9F4C-E2E2B82E9BCB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A7042A-C23E-4CED-9C30-9E3323A9FC2E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A9A578-3B28-4BF2-9A2C-F3CD4E0921DF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1588" y="6400800"/>
            <a:ext cx="9142413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1E109D-2444-4179-9662-46A993453A79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0721B4-F4E8-48B2-9A3A-22E158ECC232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455F5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ru-RU">
                <a:solidFill>
                  <a:srgbClr val="455F51"/>
                </a:solidFill>
              </a:rPr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5" Type="http://schemas.openxmlformats.org/officeDocument/2006/relationships/theme" Target="../theme/theme12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0" Type="http://schemas.openxmlformats.org/officeDocument/2006/relationships/theme" Target="../theme/theme13.xml"/><Relationship Id="rId1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11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0.xml"/><Relationship Id="rId14" Type="http://schemas.openxmlformats.org/officeDocument/2006/relationships/theme" Target="../theme/theme15.xml"/><Relationship Id="rId1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11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72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11" Type="http://schemas.openxmlformats.org/officeDocument/2006/relationships/image" Target="../media/image5.jpeg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2.xml"/><Relationship Id="rId8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1" Type="http://schemas.openxmlformats.org/officeDocument/2006/relationships/image" Target="../media/image6.jpeg"/><Relationship Id="rId1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4" Type="http://schemas.openxmlformats.org/officeDocument/2006/relationships/theme" Target="../theme/theme8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99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437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18281D-0AB8-4FA0-827E-0B94E10BC85D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ru-RU" altLang="ru-RU" dirty="0"/>
          </a:p>
        </p:txBody>
      </p:sp>
      <p:sp>
        <p:nvSpPr>
          <p:cNvPr id="23555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ru-RU" altLang="ru-RU" dirty="0"/>
          </a:p>
        </p:txBody>
      </p:sp>
      <p:sp>
        <p:nvSpPr>
          <p:cNvPr id="20484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/>
          <a:lstStyle>
            <a:lvl1pPr>
              <a:defRPr sz="1200">
                <a:solidFill>
                  <a:srgbClr val="888888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>
              <a:sym typeface="Calibri" panose="020F0502020204030204" pitchFamily="34" charset="0"/>
            </a:endParaRPr>
          </a:p>
        </p:txBody>
      </p:sp>
      <p:sp>
        <p:nvSpPr>
          <p:cNvPr id="20485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/>
          <a:lstStyle>
            <a:lvl1pPr algn="ctr">
              <a:defRPr sz="1200">
                <a:solidFill>
                  <a:srgbClr val="888888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>
              <a:sym typeface="Calibri" panose="020F0502020204030204" pitchFamily="34" charset="0"/>
            </a:endParaRPr>
          </a:p>
        </p:txBody>
      </p:sp>
      <p:sp>
        <p:nvSpPr>
          <p:cNvPr id="20486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/>
          <a:lstStyle>
            <a:lvl1pPr algn="r">
              <a:defRPr sz="1200">
                <a:solidFill>
                  <a:srgbClr val="888888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  <a:buClr>
                <a:srgbClr val="000000"/>
              </a:buClr>
            </a:pPr>
            <a:fld id="{9A0DB2DC-4C9A-4742-B13C-FB6460FD3503}" type="slidenum">
              <a:rPr lang="ru-RU" altLang="ru-RU">
                <a:sym typeface="Calibri" panose="020F0502020204030204" pitchFamily="34" charset="0"/>
              </a:rPr>
            </a:fld>
            <a:endParaRPr lang="ru-RU" altLang="ru-RU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629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200E78-6895-463A-AF4E-78D1CB958655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2" tIns="45676" rIns="91352" bIns="45676"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2" tIns="45676" rIns="91352" bIns="45676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2" tIns="45676" rIns="91352" bIns="45676" numCol="1" anchor="t" anchorCtr="0" compatLnSpc="1"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2" tIns="45676" rIns="91352" bIns="45676" numCol="1" anchor="t" anchorCtr="0" compatLnSpc="1"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2" tIns="45676" rIns="91352" bIns="45676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06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6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200E78-6895-463A-AF4E-78D1CB958655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E2DC">
                <a:alpha val="100000"/>
              </a:srgbClr>
            </a:gs>
            <a:gs pos="50000">
              <a:srgbClr val="DAF4BD">
                <a:alpha val="100000"/>
              </a:srgbClr>
            </a:gs>
            <a:gs pos="100000">
              <a:srgbClr val="ECF9D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9701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200E78-6895-463A-AF4E-78D1CB958655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F99E63-77D3-459D-9137-9008B96F02E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E449A8-481E-4A2F-BACA-279EB2A23025}" type="datetime1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 altLang="ru-RU">
                <a:cs typeface="Arial" panose="020B0604020202020204" pitchFamily="34" charset="0"/>
              </a:rPr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 altLang="ru-RU">
                <a:latin typeface="Arial" panose="020B0604020202020204" pitchFamily="34" charset="0"/>
              </a:rPr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03D330-83A3-4CD1-B972-1A7C1EE51C0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80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EAA073-5851-4C42-B250-9614C2FEA87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80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688">
                <a:alpha val="100000"/>
              </a:srgbClr>
            </a:gs>
            <a:gs pos="50000">
              <a:srgbClr val="FFDAB7">
                <a:alpha val="100000"/>
              </a:srgbClr>
            </a:gs>
            <a:gs pos="100000">
              <a:srgbClr val="FFECD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A60ED8-E615-47CE-8FA2-5977910935C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0"/>
              </a:spcBef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latin typeface="Arial" panose="020B0604020202020204" pitchFamily="34" charset="0"/>
              </a:rPr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80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272490-F8EB-418F-89A9-8C17FF96F1E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onstantia" panose="02030602050306030303" pitchFamily="18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>
                <a:cs typeface="Arial" panose="020B0604020202020204" pitchFamily="34" charset="0"/>
              </a:rPr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41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856A54-68D7-4660-BDA3-D94371561E45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4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4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mailto:sibniish@gmail.com" TargetMode="Externa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t="2188" r="26675" b="-2188"/>
          <a:stretch>
            <a:fillRect/>
          </a:stretch>
        </p:blipFill>
        <p:spPr>
          <a:xfrm>
            <a:off x="-36195" y="-56515"/>
            <a:ext cx="9208770" cy="7064375"/>
          </a:xfrm>
          <a:prstGeom prst="rect">
            <a:avLst/>
          </a:prstGeom>
        </p:spPr>
      </p:pic>
      <p:sp>
        <p:nvSpPr>
          <p:cNvPr id="439299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0" tIns="0" rIns="0" bIns="0" anchor="ctr" anchorCtr="0"/>
          <a:p>
            <a:pPr eaLnBrk="1" hangingPunct="1"/>
            <a:endParaRPr lang="en-US" altLang="x-none"/>
          </a:p>
          <a:p>
            <a:pPr eaLnBrk="1" hangingPunct="1"/>
            <a:endParaRPr lang="en-US" altLang="x-none"/>
          </a:p>
        </p:txBody>
      </p:sp>
      <p:sp>
        <p:nvSpPr>
          <p:cNvPr id="12" name="TextBox 11"/>
          <p:cNvSpPr txBox="1"/>
          <p:nvPr/>
        </p:nvSpPr>
        <p:spPr>
          <a:xfrm>
            <a:off x="132080" y="1196975"/>
            <a:ext cx="8721090" cy="27997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spcBef>
                <a:spcPct val="20000"/>
              </a:spcBef>
            </a:pPr>
            <a:r>
              <a:rPr lang="ru-RU" sz="4400" b="1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Особенности технологии возделывания и пивоваренные сорта ячменя</a:t>
            </a:r>
            <a:r>
              <a:rPr sz="4400" b="1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в </a:t>
            </a:r>
            <a:r>
              <a:rPr lang="ru-RU" sz="4400" b="1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</a:t>
            </a:r>
            <a:r>
              <a:rPr sz="4400" b="1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Омском АНЦ».</a:t>
            </a:r>
            <a:endParaRPr lang="en-US" altLang="x-none" sz="4400" b="1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6182" name="Picture 8" descr="D:\ДОРОНЕНКО      ВСЯКАЯ ХРЕНЬ\Безымянный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3" y="188278"/>
            <a:ext cx="1854200" cy="104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79612" y="120334"/>
            <a:ext cx="71643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sz="2000" b="1" kern="1200" cap="none" spc="0" normalizeH="0" baseline="0" noProof="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Федеральное государственное бюджетное научное учреждение</a:t>
            </a:r>
            <a:endParaRPr kumimoji="0" lang="ru-RU" sz="2000" b="1" kern="1200" cap="none" spc="0" normalizeH="0" baseline="0" noProof="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«Омский аграрный научный центр»</a:t>
            </a:r>
            <a:endParaRPr kumimoji="0" lang="ru-RU" sz="2400" b="1" kern="1200" cap="none" spc="0" normalizeH="0" baseline="0" noProof="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184" name="Rectangle 11"/>
          <p:cNvSpPr/>
          <p:nvPr/>
        </p:nvSpPr>
        <p:spPr>
          <a:xfrm>
            <a:off x="1475740" y="4725035"/>
            <a:ext cx="6913880" cy="180086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>
            <a:noAutofit/>
            <a:scene3d>
              <a:camera prst="orthographicFront"/>
              <a:lightRig rig="threePt" dir="t">
                <a:rot lat="0" lon="0" rev="600000"/>
              </a:lightRig>
            </a:scene3d>
          </a:bodyPr>
          <a:p>
            <a:pPr>
              <a:spcBef>
                <a:spcPct val="0"/>
              </a:spcBef>
            </a:pPr>
            <a:r>
              <a:rPr sz="2400" b="1">
                <a:solidFill>
                  <a:srgbClr val="000099"/>
                </a:solidFill>
                <a:effectLst>
                  <a:innerShdw blurRad="63500" dist="50800" dir="2700000">
                    <a:srgbClr val="3333CC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Васюкевич  Сергей Владимирович,</a:t>
            </a:r>
            <a:endParaRPr sz="2400" b="1">
              <a:solidFill>
                <a:srgbClr val="000099"/>
              </a:solidFill>
              <a:effectLst>
                <a:innerShdw blurRad="63500" dist="50800" dir="2700000">
                  <a:srgbClr val="3333CC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sz="2400" b="1">
                <a:solidFill>
                  <a:srgbClr val="000099"/>
                </a:solidFill>
                <a:effectLst>
                  <a:innerShdw blurRad="63500" dist="50800" dir="2700000">
                    <a:srgbClr val="3333CC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кандидат с.-х. наук</a:t>
            </a:r>
            <a:endParaRPr sz="2400" b="1">
              <a:solidFill>
                <a:srgbClr val="000099"/>
              </a:solidFill>
              <a:effectLst>
                <a:innerShdw blurRad="63500" dist="50800" dir="2700000">
                  <a:srgbClr val="3333CC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sz="2400" b="1">
                <a:solidFill>
                  <a:srgbClr val="000099"/>
                </a:solidFill>
                <a:effectLst>
                  <a:innerShdw blurRad="63500" dist="50800" dir="2700000">
                    <a:srgbClr val="3333CC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Ведущий научный сотрудник лаборатории селекции зернофуражных культур</a:t>
            </a:r>
            <a:endParaRPr sz="2400" b="1">
              <a:solidFill>
                <a:srgbClr val="000099"/>
              </a:solidFill>
              <a:effectLst>
                <a:innerShdw blurRad="63500" dist="50800" dir="2700000">
                  <a:srgbClr val="3333CC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sz="24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sz="24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sz="2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altLang="en-US" sz="32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пивоваренного солода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всего подходит </a:t>
            </a:r>
            <a:r>
              <a:rPr lang="ru-RU" altLang="en-US" sz="32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ячмень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т.к.: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107315" y="1341120"/>
            <a:ext cx="8858250" cy="4926965"/>
          </a:xfrm>
        </p:spPr>
        <p:txBody>
          <a:bodyPr/>
          <a:p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предъявляет меньшие требования к климату и почве, чем пшеница;</a:t>
            </a:r>
            <a:endParaRPr lang="ru-RU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вегетационного периода ячменя достаточна для нормального роста и развития;</a:t>
            </a:r>
            <a:endParaRPr lang="ru-RU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ячменя сравнительно легко контролировать;</a:t>
            </a:r>
            <a:endParaRPr lang="ru-RU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оболочки ячменного солода при фильтровании сусла образуют рыхлый фильтрующий слой, способствуя полному отделению сусла от дробины;</a:t>
            </a:r>
            <a:endParaRPr lang="ru-RU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по вкусовым и технологическим свойствам полученное из ячменя пиво превосходит напиток из любого другого вида сырья.</a:t>
            </a:r>
            <a:endParaRPr lang="ru-RU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30" y="692785"/>
            <a:ext cx="8705850" cy="1143000"/>
          </a:xfrm>
        </p:spPr>
        <p:txBody>
          <a:bodyPr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 наиболее значительным признакам </a:t>
            </a:r>
            <a:r>
              <a:rPr lang="ru-RU" altLang="en-US" sz="32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пивоваренного ячменя</a:t>
            </a:r>
            <a:r>
              <a:rPr lang="ru-RU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которых напрямую зависит выход питательных веществ, на основе которых получается </a:t>
            </a:r>
            <a:r>
              <a:rPr lang="ru-RU" altLang="en-US" sz="32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пивное сусло</a:t>
            </a:r>
            <a:r>
              <a:rPr lang="ru-RU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относятся: плёнчатость, содержание крахмала и белка.</a:t>
            </a:r>
            <a:endParaRPr lang="ru-RU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0495" y="2277110"/>
            <a:ext cx="8808085" cy="4526280"/>
          </a:xfrm>
        </p:spPr>
        <p:txBody>
          <a:bodyPr/>
          <a:p>
            <a:pPr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Плёнчатость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этот показатель колеблется у пивоваренного ячменя в различных условиях от </a:t>
            </a: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но чаще не превышает </a:t>
            </a: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en-US" sz="2800">
              <a:solidFill>
                <a:srgbClr val="6004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Экстрактивность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-хорошим пивоваренным зерном принято считать то, у которого содержание экстрактивных веществ </a:t>
            </a: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76-82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Крахмал является основным экстрактивным веществом в пивоварении. Т.о. чем больше содержится в зерне крахмала, тем выше его э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кстрактивность.</a:t>
            </a:r>
            <a:endParaRPr lang="ru-RU" altLang="en-US" sz="2800">
              <a:solidFill>
                <a:srgbClr val="60045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80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зерне 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пивоваренного ячменя один из наиболее важных показателей. Зерно 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пивоваренного ячменя должно иметь пониженное содержание белка - до </a:t>
            </a:r>
            <a:r>
              <a:rPr lang="ru-RU" altLang="en-US" sz="2800" b="1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12%</a:t>
            </a:r>
            <a:r>
              <a:rPr lang="ru-RU" altLang="en-US" sz="2800">
                <a:solidFill>
                  <a:srgbClr val="600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u-RU" altLang="en-US" sz="2800">
              <a:solidFill>
                <a:srgbClr val="6004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88595"/>
            <a:ext cx="8631555" cy="1143000"/>
          </a:xfrm>
        </p:spPr>
        <p:txBody>
          <a:bodyPr/>
          <a:p>
            <a:pPr algn="just"/>
            <a:r>
              <a:rPr lang="ru-RU" altLang="en-US" sz="32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Плёчатость зерна (%)</a:t>
            </a: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сорта</a:t>
            </a:r>
            <a:b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пивоваренного ячменя и применения средств интенсификации*</a:t>
            </a:r>
            <a:endParaRPr lang="ru-RU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2"/>
            </p:custDataLst>
          </p:nvPr>
        </p:nvGraphicFramePr>
        <p:xfrm>
          <a:off x="395605" y="1487170"/>
          <a:ext cx="8507730" cy="475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65"/>
                <a:gridCol w="1452245"/>
                <a:gridCol w="1417955"/>
                <a:gridCol w="1417955"/>
                <a:gridCol w="1417955"/>
                <a:gridCol w="1417955"/>
              </a:tblGrid>
              <a:tr h="396240"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Сорта ячменя</a:t>
                      </a:r>
                      <a:endParaRPr lang="ru-RU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фактор А</a:t>
                      </a: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химизации (фактор В)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Среднее по 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фактору А</a:t>
                      </a: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НСР</a:t>
                      </a:r>
                      <a:r>
                        <a:rPr lang="ru-RU" altLang="en-US" sz="20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05 </a:t>
                      </a:r>
                      <a:r>
                        <a:rPr lang="en-US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ф&lt;</a:t>
                      </a:r>
                      <a:r>
                        <a:rPr lang="en-US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en-US" sz="20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05</a:t>
                      </a:r>
                      <a:endParaRPr lang="ru-RU" alt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1445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гербициды 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гербициды и удобрения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комплекс-ная химизация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90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8,30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8,25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8,35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7,75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8,16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84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8,22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8,54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7,84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8,20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Аннабель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8,41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9,70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8,53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8,24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8,72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Ксанаду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8,49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8,19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8,39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Беатрис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8,45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9,12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8,46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8,25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фактору В</a:t>
                      </a:r>
                      <a:endParaRPr lang="ru-RU" alt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НСР</a:t>
                      </a:r>
                      <a:r>
                        <a:rPr lang="ru-RU" altLang="en-US" sz="16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05</a:t>
                      </a: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 0,41</a:t>
                      </a:r>
                      <a:endParaRPr lang="ru-RU" alt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8,38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8,82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8,38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8,05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107950" y="6165215"/>
            <a:ext cx="8941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НСР</a:t>
            </a:r>
            <a:r>
              <a:rPr lang="ru-RU" altLang="en-US" sz="200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частных различий 1,01%   * - Использованы данные исследований Л.В. Юшкевича, доктора с.х. наук, ФГБНУ «Омский АНЦ»</a:t>
            </a:r>
            <a:endParaRPr lang="ru-RU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" y="274955"/>
            <a:ext cx="8631555" cy="1143000"/>
          </a:xfrm>
        </p:spPr>
        <p:txBody>
          <a:bodyPr/>
          <a:p>
            <a:pPr algn="just"/>
            <a:r>
              <a:rPr lang="ru-RU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крахмала 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зерне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(%) </a:t>
            </a:r>
            <a:r>
              <a:rPr lang="ru-RU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сорта пивоваренного ячменя и применения средств интенсификации*</a:t>
            </a:r>
            <a:endParaRPr lang="ru-RU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2"/>
            </p:custDataLst>
          </p:nvPr>
        </p:nvGraphicFramePr>
        <p:xfrm>
          <a:off x="467360" y="1484630"/>
          <a:ext cx="8507730" cy="475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65"/>
                <a:gridCol w="1452245"/>
                <a:gridCol w="1417955"/>
                <a:gridCol w="1417955"/>
                <a:gridCol w="1417955"/>
                <a:gridCol w="1417955"/>
              </a:tblGrid>
              <a:tr h="396240"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Сорта ячменя</a:t>
                      </a:r>
                      <a:endParaRPr lang="ru-RU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фактор А</a:t>
                      </a: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химизации (фактор В)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Среднее по 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фактору А</a:t>
                      </a: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НСР</a:t>
                      </a:r>
                      <a:r>
                        <a:rPr lang="ru-RU" altLang="en-US" sz="20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05 </a:t>
                      </a:r>
                      <a:r>
                        <a:rPr lang="en-US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ф&lt;</a:t>
                      </a:r>
                      <a:r>
                        <a:rPr lang="en-US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en-US" sz="20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05</a:t>
                      </a:r>
                      <a:endParaRPr lang="ru-RU" alt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1445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гербициды 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гербициды и удобрения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комплекс-ная химизация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90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59,05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59,32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59,86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59,64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84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59,59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60,21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59,70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59,58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Аннабель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60,06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60,36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59,71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60,08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60,05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Ксанаду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60,01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60,85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59,98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60,18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60,26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Беатрис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60,12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60,45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59,73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59,95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60,06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фактору В</a:t>
                      </a:r>
                      <a:endParaRPr lang="ru-RU" alt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НСР</a:t>
                      </a:r>
                      <a:r>
                        <a:rPr lang="ru-RU" altLang="en-US" sz="16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05</a:t>
                      </a:r>
                      <a:r>
                        <a:rPr lang="ru-RU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 0,41</a:t>
                      </a:r>
                      <a:endParaRPr lang="ru-RU" alt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60,24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59,80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59,89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107950" y="6165215"/>
            <a:ext cx="894524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НСР</a:t>
            </a:r>
            <a:r>
              <a:rPr lang="ru-RU" altLang="en-US" sz="200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05 </a:t>
            </a:r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частных различий 1,17%   * - Использованы данные исследований Л.В. Юшкевича, доктора с.х. наук, ФГБНУ «Омский АНЦ»</a:t>
            </a:r>
            <a:endParaRPr lang="ru-RU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" y="274955"/>
            <a:ext cx="8631555" cy="1143000"/>
          </a:xfrm>
        </p:spPr>
        <p:txBody>
          <a:bodyPr/>
          <a:p>
            <a:pPr algn="just"/>
            <a:r>
              <a:rPr lang="ru-RU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белка 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зерне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00" b="1">
                <a:solidFill>
                  <a:srgbClr val="C9091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(%) </a:t>
            </a:r>
            <a:r>
              <a:rPr lang="ru-RU" alt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</a:t>
            </a: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сорта пивоваренного ячменя и применения средств интенсификации*</a:t>
            </a:r>
            <a:endParaRPr lang="ru-RU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2"/>
            </p:custDataLst>
          </p:nvPr>
        </p:nvGraphicFramePr>
        <p:xfrm>
          <a:off x="269240" y="1484630"/>
          <a:ext cx="8706485" cy="475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  <a:gridCol w="1416050"/>
                <a:gridCol w="1407160"/>
                <a:gridCol w="1450975"/>
                <a:gridCol w="1450975"/>
                <a:gridCol w="1450975"/>
              </a:tblGrid>
              <a:tr h="396240"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Сорта ячменя</a:t>
                      </a:r>
                      <a:endParaRPr lang="ru-RU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фактор А</a:t>
                      </a:r>
                      <a:r>
                        <a:rPr lang="ru-RU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химизации (фактор В)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p>
                      <a:pPr>
                        <a:buNone/>
                      </a:pPr>
                      <a:endParaRPr lang="ru-RU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Среднее по </a:t>
                      </a:r>
                      <a:r>
                        <a:rPr lang="ru-RU" altLang="en-US" sz="20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фактору А</a:t>
                      </a:r>
                      <a:r>
                        <a:rPr lang="ru-RU" alt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НСР</a:t>
                      </a:r>
                      <a:r>
                        <a:rPr lang="ru-RU" altLang="en-US" sz="2000" b="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05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44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1445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гербициды 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гербициды и удобрения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комплекс-ная химизация</a:t>
                      </a:r>
                      <a:endParaRPr lang="ru-RU" alt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Омский 90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11,88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11,42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12,52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84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11,79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11,28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12,30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11,84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Аннабель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11,02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11,96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10,98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11,13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11,27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Ксанаду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11,31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11,58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11,29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11,32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Беатрис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11,39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11,59</a:t>
                      </a:r>
                      <a:endParaRPr lang="ru-RU" altLang="en-US" sz="22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11,16</a:t>
                      </a:r>
                      <a:endParaRPr lang="ru-RU" altLang="en-US"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11,32</a:t>
                      </a:r>
                      <a:endParaRPr lang="ru-RU" altLang="en-US" sz="22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909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фактору В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НСР</a:t>
                      </a:r>
                      <a:r>
                        <a:rPr lang="ru-RU" altLang="en-US" sz="18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05</a:t>
                      </a:r>
                      <a:r>
                        <a:rPr lang="ru-RU" alt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ф</a:t>
                      </a:r>
                      <a:r>
                        <a:rPr lang="ru-RU" altLang="ru-RU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&lt;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</a:t>
                      </a:r>
                      <a:r>
                        <a:rPr lang="en-US" altLang="ru-RU" sz="18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05</a:t>
                      </a:r>
                      <a:endParaRPr lang="en-US" altLang="ru-RU" sz="1800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11,48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11,61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11,47</a:t>
                      </a: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154305" y="6165215"/>
            <a:ext cx="8821420" cy="591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НСР</a:t>
            </a:r>
            <a:r>
              <a:rPr lang="ru-RU" altLang="en-US" sz="2000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частных различий 1,83%   </a:t>
            </a:r>
            <a:r>
              <a:rPr lang="ru-RU" alt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- Использованы данные исследований Л.В. Юшкевича, доктора с.х. наук, ФГБНУ «Омский АНЦ»</a:t>
            </a:r>
            <a:endParaRPr lang="ru-RU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/>
          <p:nvPr/>
        </p:nvSpPr>
        <p:spPr>
          <a:xfrm>
            <a:off x="35560" y="-5080"/>
            <a:ext cx="9144635" cy="537845"/>
          </a:xfrm>
          <a:prstGeom prst="rect">
            <a:avLst/>
          </a:prstGeom>
          <a:noFill/>
        </p:spPr>
        <p:txBody>
          <a:bodyPr anchor="ctr" anchorCtr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Пивоваренный ячмень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3"/>
          <p:cNvSpPr txBox="1"/>
          <p:nvPr/>
        </p:nvSpPr>
        <p:spPr>
          <a:xfrm>
            <a:off x="8553073" y="5696705"/>
            <a:ext cx="554831" cy="273844"/>
          </a:xfrm>
          <a:prstGeom prst="rect">
            <a:avLst/>
          </a:prstGeom>
        </p:spPr>
        <p:txBody>
          <a:bodyPr/>
          <a:lstStyle>
            <a:defPPr rtl="0"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99F50C-BE38-4BD0-BA84-9B090E1F2B9B}" type="slidenum">
              <a:rPr lang="ru-RU" sz="900"/>
            </a:fld>
            <a:endParaRPr lang="ru-RU" sz="9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6093460"/>
            <a:ext cx="1263650" cy="7226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66255" y="264160"/>
            <a:ext cx="2127250" cy="28028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России 8%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производимого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зерна ячменя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расходуется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 пивоваренные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560" y="443230"/>
          <a:ext cx="6710045" cy="280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32130" y="4855778"/>
            <a:ext cx="3961046" cy="1955165"/>
            <a:chOff x="44907" y="4229857"/>
            <a:chExt cx="5281395" cy="2606887"/>
          </a:xfrm>
        </p:grpSpPr>
        <p:pic>
          <p:nvPicPr>
            <p:cNvPr id="14" name="Рисунок 1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" t="19328" r="35185" b="22775"/>
            <a:stretch>
              <a:fillRect/>
            </a:stretch>
          </p:blipFill>
          <p:spPr bwMode="auto">
            <a:xfrm>
              <a:off x="44907" y="4473482"/>
              <a:ext cx="5281395" cy="2363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4907" y="4229857"/>
              <a:ext cx="5281395" cy="408940"/>
            </a:xfrm>
            <a:prstGeom prst="rect">
              <a:avLst/>
            </a:prstGeom>
            <a:solidFill>
              <a:srgbClr val="FFFF90"/>
            </a:solidFill>
          </p:spPr>
          <p:txBody>
            <a:bodyPr wrap="square">
              <a:spAutoFit/>
            </a:bodyPr>
            <a:lstStyle/>
            <a:p>
              <a:pPr lvl="1" algn="ctr">
                <a:buClrTx/>
                <a:buSzTx/>
                <a:buFontTx/>
              </a:pPr>
              <a:r>
                <a:rPr lang="ru-RU" sz="1400" b="1" dirty="0">
                  <a:solidFill>
                    <a:schemeClr val="tx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Сортообразцы ярового ячменя</a:t>
              </a:r>
              <a:endPara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2051" y="5535518"/>
              <a:ext cx="1620000" cy="9829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100" dirty="0"/>
                <a:t>Омский 100</a:t>
              </a:r>
              <a:endParaRPr lang="ru-RU" sz="2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9195" y="5540349"/>
              <a:ext cx="1538507" cy="98298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100" dirty="0"/>
                <a:t>Омский 102</a:t>
              </a:r>
              <a:endParaRPr lang="ru-RU" sz="2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2748" y="5540349"/>
              <a:ext cx="1538507" cy="98298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100" dirty="0" err="1"/>
                <a:t>Нутанс</a:t>
              </a:r>
              <a:r>
                <a:rPr lang="ru-RU" sz="2100" dirty="0"/>
                <a:t> 4935</a:t>
              </a:r>
              <a:endParaRPr lang="ru-RU" sz="2100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79705" y="3716655"/>
          <a:ext cx="6941185" cy="9302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46505"/>
                <a:gridCol w="734695"/>
                <a:gridCol w="746760"/>
                <a:gridCol w="725805"/>
                <a:gridCol w="787400"/>
                <a:gridCol w="779780"/>
                <a:gridCol w="727710"/>
                <a:gridCol w="571500"/>
                <a:gridCol w="621030"/>
              </a:tblGrid>
              <a:tr h="539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Урожайность, т/га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Белок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Потери солода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BETA GLUCAN PPM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Alpha Amylase DU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Диастатическая сила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FAN mg/mL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Эктсрактивность</a:t>
                      </a:r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Омский 102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3" marR="7143" marT="714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9705" y="3357245"/>
            <a:ext cx="6936740" cy="306705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Показатели качества солода</a:t>
            </a:r>
            <a:endParaRPr lang="ru-RU" sz="1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1538" name="Заголовок 1"/>
          <p:cNvSpPr>
            <a:spLocks noGrp="1"/>
          </p:cNvSpPr>
          <p:nvPr>
            <p:ph type="title"/>
          </p:nvPr>
        </p:nvSpPr>
        <p:spPr>
          <a:xfrm>
            <a:off x="107950" y="836613"/>
            <a:ext cx="8928100" cy="1143000"/>
          </a:xfrm>
        </p:spPr>
        <p:txBody>
          <a:bodyPr vert="horz" wrap="square" lIns="91352" tIns="45676" rIns="91352" bIns="45676" anchor="ctr" anchorCtr="0"/>
          <a:p>
            <a:pPr marL="179705" indent="0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нормы высева ярового ячменя</a:t>
            </a:r>
            <a:b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почвенно-климатических зонах</a:t>
            </a:r>
            <a:b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Омской области</a:t>
            </a:r>
            <a:br>
              <a:rPr lang="ru-RU" altLang="ru-RU" sz="2400" b="1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 b="1">
              <a:solidFill>
                <a:srgbClr val="0000CC"/>
              </a:solidFill>
            </a:endParaRPr>
          </a:p>
        </p:txBody>
      </p:sp>
      <p:graphicFrame>
        <p:nvGraphicFramePr>
          <p:cNvPr id="321579" name="Таблица 321578"/>
          <p:cNvGraphicFramePr/>
          <p:nvPr/>
        </p:nvGraphicFramePr>
        <p:xfrm>
          <a:off x="179705" y="2636838"/>
          <a:ext cx="8569325" cy="2673350"/>
        </p:xfrm>
        <a:graphic>
          <a:graphicData uri="http://schemas.openxmlformats.org/drawingml/2006/table">
            <a:tbl>
              <a:tblPr/>
              <a:tblGrid>
                <a:gridCol w="2663825"/>
                <a:gridCol w="1728788"/>
                <a:gridCol w="1625600"/>
                <a:gridCol w="1335087"/>
                <a:gridCol w="1216025"/>
              </a:tblGrid>
              <a:tr h="688975">
                <a:tc rowSpan="2"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altLang="en-US" sz="18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Оптимальная норма высева, млн. зерен/га</a:t>
                      </a:r>
                      <a:endParaRPr lang="ru-RU" altLang="en-US" sz="18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64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подтаежная зона</a:t>
                      </a:r>
                      <a:endParaRPr lang="ru-RU" altLang="en-US" sz="18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лесостепь </a:t>
                      </a:r>
                      <a:endParaRPr sz="18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</a:t>
                      </a:r>
                      <a:endParaRPr lang="ru-RU" altLang="en-US" sz="18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лесостепь </a:t>
                      </a:r>
                      <a:endParaRPr sz="1800" b="1">
                        <a:solidFill>
                          <a:srgbClr val="0066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</a:t>
                      </a:r>
                      <a:endParaRPr lang="ru-RU" altLang="en-US" sz="1800" b="1">
                        <a:solidFill>
                          <a:srgbClr val="0066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степная зона</a:t>
                      </a:r>
                      <a:endParaRPr lang="ru-RU" altLang="en-US" sz="18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 </a:t>
                      </a:r>
                      <a:r>
                        <a:rPr lang="ru-RU"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</a:t>
                      </a:r>
                      <a:endParaRPr lang="ru-RU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altLang="en-US" sz="24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630" lvl="0" indent="-3416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1680" lvl="1" indent="-28448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1730" lvl="2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598930" lvl="3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4225" lvl="4" indent="-22733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179705" lvl="0" indent="0" algn="ctr" defTabSz="91313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altLang="en-US" sz="2400" b="1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 t="2188" r="26675" b="-2188"/>
          <a:stretch>
            <a:fillRect/>
          </a:stretch>
        </p:blipFill>
        <p:spPr>
          <a:xfrm>
            <a:off x="0" y="0"/>
            <a:ext cx="9208770" cy="7064375"/>
          </a:xfrm>
          <a:prstGeom prst="rect">
            <a:avLst/>
          </a:prstGeom>
        </p:spPr>
      </p:pic>
      <p:sp>
        <p:nvSpPr>
          <p:cNvPr id="34304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ru-RU" altLang="ru-RU"/>
              <a:t>                 </a:t>
            </a:r>
            <a:endParaRPr lang="ru-RU" altLang="ru-RU"/>
          </a:p>
        </p:txBody>
      </p:sp>
      <p:sp>
        <p:nvSpPr>
          <p:cNvPr id="343043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23850" y="0"/>
            <a:ext cx="8640763" cy="39998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Лаборатория селекции зернофуражных культур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ФГБНУ «Омский АНЦ»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Васюкевич Сергей Владимирович                   тел. 8-950-796-27-98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4000" b="1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sym typeface="+mn-ea"/>
              </a:rPr>
              <a:t>E-mail</a:t>
            </a:r>
            <a:r>
              <a:rPr lang="ru-RU" sz="4000" b="1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sym typeface="+mn-ea"/>
              </a:rPr>
              <a:t>:</a:t>
            </a:r>
            <a:r>
              <a:rPr lang="en-US" altLang="ru-RU" sz="4000" b="1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sym typeface="+mn-ea"/>
              </a:rPr>
              <a:t>  s.vasykevich@</a:t>
            </a:r>
            <a:r>
              <a:rPr lang="en-US" sz="4000" b="1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sym typeface="+mn-ea"/>
              </a:rPr>
              <a:t>anc55.ru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E-mail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sibniish@gmail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com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4221480"/>
            <a:ext cx="8640763" cy="230822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/>
            <a:r>
              <a:rPr sz="7200" b="1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sz="7200" b="1">
              <a:solidFill>
                <a:srgbClr val="FF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69*336"/>
  <p:tag name="TABLE_ENDDRAG_RECT" val="31*184*669*336"/>
</p:tagLst>
</file>

<file path=ppt/tags/tag2.xml><?xml version="1.0" encoding="utf-8"?>
<p:tagLst xmlns:p="http://schemas.openxmlformats.org/presentationml/2006/main">
  <p:tag name="TABLE_ENDDRAG_ORIGIN_RECT" val="669*336"/>
  <p:tag name="TABLE_ENDDRAG_RECT" val="31*184*669*336"/>
</p:tagLst>
</file>

<file path=ppt/tags/tag3.xml><?xml version="1.0" encoding="utf-8"?>
<p:tagLst xmlns:p="http://schemas.openxmlformats.org/presentationml/2006/main">
  <p:tag name="TABLE_ENDDRAG_ORIGIN_RECT" val="685*396"/>
  <p:tag name="TABLE_ENDDRAG_RECT" val="21*128*685*396"/>
</p:tagLst>
</file>

<file path=ppt/tags/tag4.xml><?xml version="1.0" encoding="utf-8"?>
<p:tagLst xmlns:p="http://schemas.openxmlformats.org/presentationml/2006/main">
  <p:tag name="TABLE_ENDDRAG_ORIGIN_RECT" val="546*73"/>
  <p:tag name="TABLE_ENDDRAG_RECT" val="14*292*546*73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ru-RU" sz="36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4722</Words>
  <Application>WPS Presentation</Application>
  <PresentationFormat>Экран</PresentationFormat>
  <Paragraphs>439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19</vt:i4>
      </vt:variant>
      <vt:variant>
        <vt:lpstr>幻灯片标题</vt:lpstr>
      </vt:variant>
      <vt:variant>
        <vt:i4>9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Franklin Gothic Medium</vt:lpstr>
      <vt:lpstr>Wingdings 2</vt:lpstr>
      <vt:lpstr>Wingdings</vt:lpstr>
      <vt:lpstr>Wingdings 2</vt:lpstr>
      <vt:lpstr>Constantia</vt:lpstr>
      <vt:lpstr>Calibri</vt:lpstr>
      <vt:lpstr>Calibri</vt:lpstr>
      <vt:lpstr>Calibri Light</vt:lpstr>
      <vt:lpstr>Arial</vt:lpstr>
      <vt:lpstr>Arial Black</vt:lpstr>
      <vt:lpstr>Microsoft YaHei</vt:lpstr>
      <vt:lpstr>Arial Unicode MS</vt:lpstr>
      <vt:lpstr>8_Оформление по умолчанию</vt:lpstr>
      <vt:lpstr>6_Оформление по умолчанию</vt:lpstr>
      <vt:lpstr>15_Оформление по умолчанию</vt:lpstr>
      <vt:lpstr>1_Трек</vt:lpstr>
      <vt:lpstr>Трек</vt:lpstr>
      <vt:lpstr>18_Оформление по умолчанию</vt:lpstr>
      <vt:lpstr>6_Трек</vt:lpstr>
      <vt:lpstr>4_Тема Office</vt:lpstr>
      <vt:lpstr>Ретро</vt:lpstr>
      <vt:lpstr>1_Ретро</vt:lpstr>
      <vt:lpstr>13_Оформление по умолчанию</vt:lpstr>
      <vt:lpstr>11_Оформление по умолчанию</vt:lpstr>
      <vt:lpstr>2_Тема Office</vt:lpstr>
      <vt:lpstr>2_Ретро</vt:lpstr>
      <vt:lpstr>22_Оформление по умолчанию</vt:lpstr>
      <vt:lpstr>4_Ретро</vt:lpstr>
      <vt:lpstr>5_Ретро</vt:lpstr>
      <vt:lpstr>11_Тема Office</vt:lpstr>
      <vt:lpstr>Тема Office</vt:lpstr>
      <vt:lpstr>PowerPoint 演示文稿</vt:lpstr>
      <vt:lpstr>Для получения пивоваренного солода больше всего подходит ячмень, т.к.: </vt:lpstr>
      <vt:lpstr>К наиболее значительным признакам пивоваренного ячменя, от которых напрямую зависит выход питательных веществ, на основе которых получается пивное сусло, относятся: плёнчатость, содержание крахмала и белка.</vt:lpstr>
      <vt:lpstr>Плёчатость зерна (%) в зависимости от сорта пивоваренного ячменя и применения средств интенсификации</vt:lpstr>
      <vt:lpstr>Содержание крахмала  в зерне (%) в зависимости от сорта пивоваренного ячменя и применения средств интенсификации</vt:lpstr>
      <vt:lpstr>Содержание белка  в зерне (%) в зависимости от сорта пивоваренного ячменя и применения средств интенсификации</vt:lpstr>
      <vt:lpstr>PowerPoint 演示文稿</vt:lpstr>
      <vt:lpstr>Оптимальные нормы высева ярового ячменя в различных почвенно-климатических зонах Омской области </vt:lpstr>
      <vt:lpstr>                 </vt:lpstr>
    </vt:vector>
  </TitlesOfParts>
  <Company>сибниисх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сел416</dc:creator>
  <cp:lastModifiedBy>User</cp:lastModifiedBy>
  <cp:revision>1357</cp:revision>
  <cp:lastPrinted>2018-03-29T10:27:00Z</cp:lastPrinted>
  <dcterms:created xsi:type="dcterms:W3CDTF">2009-04-24T03:36:00Z</dcterms:created>
  <dcterms:modified xsi:type="dcterms:W3CDTF">2025-03-14T02:30:04Z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8EA9C4460EB3481BA5EE53D913069919_12</vt:lpwstr>
  </property>
  <property fmtid="{D5CDD505-2E9C-101B-9397-08002B2CF9AE}" pid="3" name="KSOProductBuildVer">
    <vt:lpwstr>1049-12.2.0.20326</vt:lpwstr>
  </property>
</Properties>
</file>