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92" r:id="rId2"/>
    <p:sldId id="3180" r:id="rId3"/>
    <p:sldId id="3193" r:id="rId4"/>
    <p:sldId id="3196" r:id="rId5"/>
    <p:sldId id="3181" r:id="rId6"/>
    <p:sldId id="3197" r:id="rId7"/>
    <p:sldId id="3194" r:id="rId8"/>
    <p:sldId id="3195" r:id="rId9"/>
    <p:sldId id="3198" r:id="rId10"/>
    <p:sldId id="3183" r:id="rId11"/>
    <p:sldId id="3199" r:id="rId12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DF9"/>
    <a:srgbClr val="FFFFD9"/>
    <a:srgbClr val="FFFFAB"/>
    <a:srgbClr val="FCEEC1"/>
    <a:srgbClr val="FBBF09"/>
    <a:srgbClr val="15A55F"/>
    <a:srgbClr val="F9D56A"/>
    <a:srgbClr val="74B230"/>
    <a:srgbClr val="D3A103"/>
    <a:srgbClr val="8ED7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03" autoAdjust="0"/>
    <p:restoredTop sz="93103" autoAdjust="0"/>
  </p:normalViewPr>
  <p:slideViewPr>
    <p:cSldViewPr>
      <p:cViewPr>
        <p:scale>
          <a:sx n="80" d="100"/>
          <a:sy n="80" d="100"/>
        </p:scale>
        <p:origin x="-1332" y="-606"/>
      </p:cViewPr>
      <p:guideLst>
        <p:guide orient="horz" pos="284"/>
        <p:guide orient="horz" pos="4147"/>
        <p:guide pos="4050"/>
        <p:guide pos="640"/>
        <p:guide pos="7678"/>
        <p:guide pos="422"/>
        <p:guide pos="134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1003008" y="603459"/>
            <a:ext cx="10852734" cy="805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12078608" y="1596872"/>
            <a:ext cx="371129" cy="36960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8559" tIns="128559" rIns="128559" bIns="12855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>
            <a:spLocks noChangeAspect="1"/>
          </p:cNvSpPr>
          <p:nvPr userDrawn="1"/>
        </p:nvSpPr>
        <p:spPr>
          <a:xfrm>
            <a:off x="7452336" y="1441245"/>
            <a:ext cx="1446609" cy="14465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>
            <a:spLocks noChangeAspect="1"/>
          </p:cNvSpPr>
          <p:nvPr userDrawn="1"/>
        </p:nvSpPr>
        <p:spPr>
          <a:xfrm>
            <a:off x="7452336" y="3091357"/>
            <a:ext cx="1446609" cy="14465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>
            <a:spLocks noChangeAspect="1"/>
          </p:cNvSpPr>
          <p:nvPr userDrawn="1"/>
        </p:nvSpPr>
        <p:spPr>
          <a:xfrm>
            <a:off x="7452336" y="4741468"/>
            <a:ext cx="1446609" cy="14465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111116" y="91451"/>
            <a:ext cx="6547883" cy="704974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27" hasCustomPrompt="1"/>
          </p:nvPr>
        </p:nvSpPr>
        <p:spPr>
          <a:xfrm>
            <a:off x="111112" y="523243"/>
            <a:ext cx="6547884" cy="6617957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160" i="1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064" y="455600"/>
            <a:ext cx="4960768" cy="455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9247798" y="3778553"/>
            <a:ext cx="3166594" cy="759333"/>
          </a:xfrm>
        </p:spPr>
        <p:txBody>
          <a:bodyPr rtlCol="0"/>
          <a:lstStyle>
            <a:lvl1pPr marL="0" indent="0" algn="l">
              <a:buNone/>
              <a:defRPr sz="1685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9247798" y="5428665"/>
            <a:ext cx="3166594" cy="759333"/>
          </a:xfrm>
        </p:spPr>
        <p:txBody>
          <a:bodyPr rtlCol="0"/>
          <a:lstStyle>
            <a:lvl1pPr marL="0" indent="0" algn="l">
              <a:buNone/>
              <a:defRPr sz="1685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9247798" y="1443923"/>
            <a:ext cx="3166594" cy="4556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9247798" y="3094034"/>
            <a:ext cx="3166594" cy="4556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9247798" y="4744146"/>
            <a:ext cx="3166594" cy="4556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1" hasCustomPrompt="1"/>
          </p:nvPr>
        </p:nvSpPr>
        <p:spPr>
          <a:xfrm>
            <a:off x="9247798" y="2082993"/>
            <a:ext cx="3166594" cy="759333"/>
          </a:xfrm>
        </p:spPr>
        <p:txBody>
          <a:bodyPr rtlCol="0"/>
          <a:lstStyle>
            <a:lvl1pPr marL="0" indent="0" algn="l">
              <a:buNone/>
              <a:defRPr sz="1685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/>
          <p:cNvSpPr/>
          <p:nvPr userDrawn="1"/>
        </p:nvSpPr>
        <p:spPr>
          <a:xfrm rot="1361022">
            <a:off x="12018189" y="6384572"/>
            <a:ext cx="669510" cy="669474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 userDrawn="1"/>
        </p:nvSpPr>
        <p:spPr>
          <a:xfrm>
            <a:off x="12164685" y="6523898"/>
            <a:ext cx="77535" cy="775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srgbClr val="9ACB39"/>
              </a:solidFill>
            </a:endParaRPr>
          </a:p>
        </p:txBody>
      </p:sp>
      <p:sp>
        <p:nvSpPr>
          <p:cNvPr id="53" name="Овал 52"/>
          <p:cNvSpPr/>
          <p:nvPr userDrawn="1"/>
        </p:nvSpPr>
        <p:spPr>
          <a:xfrm>
            <a:off x="12542492" y="6920041"/>
            <a:ext cx="105932" cy="10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 userDrawn="1"/>
        </p:nvSpPr>
        <p:spPr>
          <a:xfrm>
            <a:off x="11963188" y="6317383"/>
            <a:ext cx="274759" cy="274744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/>
            <a:endParaRPr lang="ru-RU" sz="100" dirty="0">
              <a:solidFill>
                <a:srgbClr val="9ACB39"/>
              </a:solidFill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995472" y="2393756"/>
            <a:ext cx="3249682" cy="3175972"/>
            <a:chOff x="1892000" y="2269752"/>
            <a:chExt cx="3081180" cy="3011457"/>
          </a:xfrm>
        </p:grpSpPr>
        <p:sp>
          <p:nvSpPr>
            <p:cNvPr id="26" name="Полилиния: Фигура 13"/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  <p:sp>
          <p:nvSpPr>
            <p:cNvPr id="27" name="Полилиния: Фигура 26"/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  <p:sp>
          <p:nvSpPr>
            <p:cNvPr id="28" name="Полилиния: Фигура 17"/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  <p:sp>
          <p:nvSpPr>
            <p:cNvPr id="29" name="Полилиния: Фигура 19"/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-1" fmla="*/ 0 w 1980696"/>
                <a:gd name="connsiteY0-2" fmla="*/ 1680311 h 1680311"/>
                <a:gd name="connsiteX1-3" fmla="*/ 1337031 w 1980696"/>
                <a:gd name="connsiteY1-4" fmla="*/ 0 h 1680311"/>
                <a:gd name="connsiteX2-5" fmla="*/ 1980696 w 1980696"/>
                <a:gd name="connsiteY2-6" fmla="*/ 1143817 h 1680311"/>
                <a:gd name="connsiteX3-7" fmla="*/ 1459417 w 1980696"/>
                <a:gd name="connsiteY3-8" fmla="*/ 1680311 h 1680311"/>
                <a:gd name="connsiteX4" fmla="*/ 0 w 1980696"/>
                <a:gd name="connsiteY4" fmla="*/ 1680311 h 1680311"/>
                <a:gd name="connsiteX0-9" fmla="*/ 0 w 1459417"/>
                <a:gd name="connsiteY0-10" fmla="*/ 1680311 h 1680311"/>
                <a:gd name="connsiteX1-11" fmla="*/ 1337031 w 1459417"/>
                <a:gd name="connsiteY1-12" fmla="*/ 0 h 1680311"/>
                <a:gd name="connsiteX2-13" fmla="*/ 1360698 w 1459417"/>
                <a:gd name="connsiteY2-14" fmla="*/ 208215 h 1680311"/>
                <a:gd name="connsiteX3-15" fmla="*/ 1459417 w 1459417"/>
                <a:gd name="connsiteY3-16" fmla="*/ 1680311 h 1680311"/>
                <a:gd name="connsiteX4-17" fmla="*/ 0 w 1459417"/>
                <a:gd name="connsiteY4-18" fmla="*/ 1680311 h 1680311"/>
                <a:gd name="connsiteX0-19" fmla="*/ 0 w 1360698"/>
                <a:gd name="connsiteY0-20" fmla="*/ 1680311 h 1688402"/>
                <a:gd name="connsiteX1-21" fmla="*/ 1337031 w 1360698"/>
                <a:gd name="connsiteY1-22" fmla="*/ 0 h 1688402"/>
                <a:gd name="connsiteX2-23" fmla="*/ 1360698 w 1360698"/>
                <a:gd name="connsiteY2-24" fmla="*/ 208215 h 1688402"/>
                <a:gd name="connsiteX3-25" fmla="*/ 278710 w 1360698"/>
                <a:gd name="connsiteY3-26" fmla="*/ 1688402 h 1688402"/>
                <a:gd name="connsiteX4-27" fmla="*/ 0 w 1360698"/>
                <a:gd name="connsiteY4-28" fmla="*/ 1680311 h 1688402"/>
                <a:gd name="connsiteX0-29" fmla="*/ 0 w 1360698"/>
                <a:gd name="connsiteY0-30" fmla="*/ 1680311 h 1698354"/>
                <a:gd name="connsiteX1-31" fmla="*/ 1337031 w 1360698"/>
                <a:gd name="connsiteY1-32" fmla="*/ 0 h 1698354"/>
                <a:gd name="connsiteX2-33" fmla="*/ 1360698 w 1360698"/>
                <a:gd name="connsiteY2-34" fmla="*/ 208215 h 1698354"/>
                <a:gd name="connsiteX3-35" fmla="*/ 415804 w 1360698"/>
                <a:gd name="connsiteY3-36" fmla="*/ 1698354 h 1698354"/>
                <a:gd name="connsiteX4-37" fmla="*/ 0 w 1360698"/>
                <a:gd name="connsiteY4-38" fmla="*/ 1680311 h 1698354"/>
                <a:gd name="connsiteX0-39" fmla="*/ 0 w 1360698"/>
                <a:gd name="connsiteY0-40" fmla="*/ 1556337 h 1574380"/>
                <a:gd name="connsiteX1-41" fmla="*/ 1226116 w 1360698"/>
                <a:gd name="connsiteY1-42" fmla="*/ 0 h 1574380"/>
                <a:gd name="connsiteX2-43" fmla="*/ 1360698 w 1360698"/>
                <a:gd name="connsiteY2-44" fmla="*/ 84241 h 1574380"/>
                <a:gd name="connsiteX3-45" fmla="*/ 415804 w 1360698"/>
                <a:gd name="connsiteY3-46" fmla="*/ 1574380 h 1574380"/>
                <a:gd name="connsiteX4-47" fmla="*/ 0 w 1360698"/>
                <a:gd name="connsiteY4-48" fmla="*/ 1556337 h 1574380"/>
                <a:gd name="connsiteX0-49" fmla="*/ 0 w 1303560"/>
                <a:gd name="connsiteY0-50" fmla="*/ 1556337 h 1574380"/>
                <a:gd name="connsiteX1-51" fmla="*/ 1226116 w 1303560"/>
                <a:gd name="connsiteY1-52" fmla="*/ 0 h 1574380"/>
                <a:gd name="connsiteX2-53" fmla="*/ 1303560 w 1303560"/>
                <a:gd name="connsiteY2-54" fmla="*/ 105569 h 1574380"/>
                <a:gd name="connsiteX3-55" fmla="*/ 415804 w 1303560"/>
                <a:gd name="connsiteY3-56" fmla="*/ 1574380 h 1574380"/>
                <a:gd name="connsiteX4-57" fmla="*/ 0 w 1303560"/>
                <a:gd name="connsiteY4-58" fmla="*/ 1556337 h 1574380"/>
                <a:gd name="connsiteX0-59" fmla="*/ 0 w 1246227"/>
                <a:gd name="connsiteY0-60" fmla="*/ 1580187 h 1580187"/>
                <a:gd name="connsiteX1-61" fmla="*/ 1168783 w 1246227"/>
                <a:gd name="connsiteY1-62" fmla="*/ 0 h 1580187"/>
                <a:gd name="connsiteX2-63" fmla="*/ 1246227 w 1246227"/>
                <a:gd name="connsiteY2-64" fmla="*/ 105569 h 1580187"/>
                <a:gd name="connsiteX3-65" fmla="*/ 358471 w 1246227"/>
                <a:gd name="connsiteY3-66" fmla="*/ 1574380 h 1580187"/>
                <a:gd name="connsiteX4-67" fmla="*/ 0 w 1246227"/>
                <a:gd name="connsiteY4-68" fmla="*/ 1580187 h 15801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  <p:sp>
          <p:nvSpPr>
            <p:cNvPr id="30" name="Полилиния: Фигура 23"/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  <p:sp>
          <p:nvSpPr>
            <p:cNvPr id="31" name="Полилиния: Фигура 30"/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  <p:sp>
          <p:nvSpPr>
            <p:cNvPr id="32" name="Полилиния: Фигура 28"/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Рисунок 3"/>
          <p:cNvSpPr>
            <a:spLocks noGrp="1"/>
          </p:cNvSpPr>
          <p:nvPr>
            <p:ph type="pic" sz="quarter" idx="30"/>
          </p:nvPr>
        </p:nvSpPr>
        <p:spPr>
          <a:xfrm>
            <a:off x="7810884" y="5099996"/>
            <a:ext cx="729515" cy="729475"/>
          </a:xfrm>
        </p:spPr>
        <p:txBody>
          <a:bodyPr rtlCol="0"/>
          <a:lstStyle>
            <a:lvl1pPr marL="0" indent="0">
              <a:buNone/>
              <a:defRPr sz="1265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Рисунок 3"/>
          <p:cNvSpPr>
            <a:spLocks noGrp="1"/>
          </p:cNvSpPr>
          <p:nvPr>
            <p:ph type="pic" sz="quarter" idx="31"/>
          </p:nvPr>
        </p:nvSpPr>
        <p:spPr>
          <a:xfrm>
            <a:off x="7810884" y="3449884"/>
            <a:ext cx="729515" cy="729475"/>
          </a:xfrm>
        </p:spPr>
        <p:txBody>
          <a:bodyPr rtlCol="0"/>
          <a:lstStyle>
            <a:lvl1pPr marL="0" indent="0">
              <a:buNone/>
              <a:defRPr sz="1265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0" name="Рисунок 3"/>
          <p:cNvSpPr>
            <a:spLocks noGrp="1"/>
          </p:cNvSpPr>
          <p:nvPr>
            <p:ph type="pic" sz="quarter" idx="32"/>
          </p:nvPr>
        </p:nvSpPr>
        <p:spPr>
          <a:xfrm>
            <a:off x="7810884" y="1799773"/>
            <a:ext cx="729515" cy="729475"/>
          </a:xfrm>
        </p:spPr>
        <p:txBody>
          <a:bodyPr rtlCol="0"/>
          <a:lstStyle>
            <a:lvl1pPr marL="0" indent="0">
              <a:buNone/>
              <a:defRPr sz="1265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  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25" y="455600"/>
            <a:ext cx="11960156" cy="455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32" hasCustomPrompt="1"/>
          </p:nvPr>
        </p:nvSpPr>
        <p:spPr>
          <a:xfrm>
            <a:off x="455414" y="1063067"/>
            <a:ext cx="11959643" cy="379667"/>
          </a:xfrm>
        </p:spPr>
        <p:txBody>
          <a:bodyPr/>
          <a:lstStyle>
            <a:lvl1pPr marL="0" indent="0">
              <a:buNone/>
              <a:defRPr/>
            </a:lvl1pPr>
            <a:lvl2pPr marL="281262" indent="0">
              <a:buNone/>
              <a:defRPr/>
            </a:lvl2pPr>
            <a:lvl3pPr marL="572569" indent="0">
              <a:buNone/>
              <a:defRPr/>
            </a:lvl3pPr>
            <a:lvl4pPr marL="853831" indent="0">
              <a:buNone/>
              <a:defRPr/>
            </a:lvl4pPr>
            <a:lvl5pPr marL="113509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5" y="1594600"/>
            <a:ext cx="3796875" cy="493487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36791" y="1594048"/>
            <a:ext cx="3797350" cy="49348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618431" y="1594046"/>
            <a:ext cx="3797350" cy="493487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4AF3-01B1-4BCA-A34D-80F252FB1738}" type="datetimeFigureOut">
              <a:rPr lang="en-IN" smtClean="0"/>
              <a:pPr/>
              <a:t>21-12-2023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E6F9-C203-4445-AB26-BD22CA6576C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그림 개체 틀 13"/>
          <p:cNvSpPr>
            <a:spLocks noGrp="1"/>
          </p:cNvSpPr>
          <p:nvPr>
            <p:ph type="pic" idx="16" hasCustomPrompt="1"/>
          </p:nvPr>
        </p:nvSpPr>
        <p:spPr>
          <a:xfrm>
            <a:off x="5971047" y="0"/>
            <a:ext cx="6887704" cy="723265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163" indent="0">
              <a:buNone/>
              <a:defRPr sz="3000"/>
            </a:lvl2pPr>
            <a:lvl3pPr marL="964326" indent="0">
              <a:buNone/>
              <a:defRPr sz="2500"/>
            </a:lvl3pPr>
            <a:lvl4pPr marL="1446489" indent="0">
              <a:buNone/>
              <a:defRPr sz="2100"/>
            </a:lvl4pPr>
            <a:lvl5pPr marL="1928652" indent="0">
              <a:buNone/>
              <a:defRPr sz="2100"/>
            </a:lvl5pPr>
            <a:lvl6pPr marL="2410816" indent="0">
              <a:buNone/>
              <a:defRPr sz="2100"/>
            </a:lvl6pPr>
            <a:lvl7pPr marL="2892979" indent="0">
              <a:buNone/>
              <a:defRPr sz="2100"/>
            </a:lvl7pPr>
            <a:lvl8pPr marL="3375142" indent="0">
              <a:buNone/>
              <a:defRPr sz="2100"/>
            </a:lvl8pPr>
            <a:lvl9pPr marL="3857305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429375" cy="6719416"/>
          </a:xfrm>
          <a:solidFill>
            <a:schemeClr val="bg1">
              <a:lumMod val="95000"/>
            </a:schemeClr>
          </a:solidFill>
        </p:spPr>
        <p:txBody>
          <a:bodyPr tIns="1670486" rtlCol="0">
            <a:normAutofit/>
          </a:bodyPr>
          <a:lstStyle>
            <a:lvl1pPr marL="0" indent="0" algn="ctr">
              <a:buNone/>
              <a:defRPr sz="13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997" y="1971943"/>
            <a:ext cx="7005129" cy="1185768"/>
          </a:xfrm>
          <a:solidFill>
            <a:schemeClr val="bg1">
              <a:lumMod val="95000"/>
            </a:schemeClr>
          </a:solidFill>
        </p:spPr>
        <p:txBody>
          <a:bodyPr lIns="189828" tIns="189828" rIns="189828" bIns="189828"/>
          <a:lstStyle>
            <a:lvl1pPr algn="l">
              <a:defRPr sz="6300" b="1" spc="-3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10" name="Subtitle 2"/>
          <p:cNvSpPr>
            <a:spLocks noGrp="1"/>
          </p:cNvSpPr>
          <p:nvPr>
            <p:ph type="body" sz="quarter" idx="32"/>
          </p:nvPr>
        </p:nvSpPr>
        <p:spPr>
          <a:xfrm>
            <a:off x="5398242" y="3157712"/>
            <a:ext cx="7004841" cy="622395"/>
          </a:xfrm>
          <a:solidFill>
            <a:schemeClr val="tx1">
              <a:alpha val="80000"/>
            </a:schemeClr>
          </a:solidFill>
        </p:spPr>
        <p:txBody>
          <a:bodyPr lIns="189828" tIns="189828" rIns="189828" bIns="189828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81262" indent="0">
              <a:buNone/>
              <a:defRPr/>
            </a:lvl2pPr>
            <a:lvl3pPr marL="572569" indent="0">
              <a:buNone/>
              <a:defRPr/>
            </a:lvl3pPr>
            <a:lvl4pPr marL="853831" indent="0">
              <a:buNone/>
              <a:defRPr/>
            </a:lvl4pPr>
            <a:lvl5pPr marL="1135092" indent="0">
              <a:buNone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1875" y="3969257"/>
            <a:ext cx="5771250" cy="256101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C219D-6A30-6D0F-6F8E-39D0E6828C9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B39962-C0F7-390E-94A2-3ED8644B97A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A226-FBE0-44A9-B74D-9FC0497955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8293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CF40">
                <a:alpha val="0"/>
              </a:srgbClr>
            </a:gs>
            <a:gs pos="100000">
              <a:srgbClr val="FBBF09">
                <a:alpha val="1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  <p:sldLayoutId id="2147483662" r:id="rId8"/>
    <p:sldLayoutId id="2147483663" r:id="rId9"/>
    <p:sldLayoutId id="2147483664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:\Омский АНЦ\Презентации\Омский АНЦ - Флагман\Общелабораторное_оборудование копия.jpgОбщелабораторное_оборудование копия"/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/>
          <a:stretch>
            <a:fillRect/>
          </a:stretch>
        </p:blipFill>
        <p:spPr>
          <a:xfrm>
            <a:off x="7229029" y="1786063"/>
            <a:ext cx="5629721" cy="5446587"/>
          </a:xfrm>
        </p:spPr>
      </p:pic>
      <p:sp>
        <p:nvSpPr>
          <p:cNvPr id="20" name="TextBox 19"/>
          <p:cNvSpPr txBox="1"/>
          <p:nvPr/>
        </p:nvSpPr>
        <p:spPr>
          <a:xfrm>
            <a:off x="3150327" y="1083163"/>
            <a:ext cx="6558264" cy="388420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algn="ctr"/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Западно-Сибирский регион, г. Омск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90" y="286628"/>
            <a:ext cx="12858749" cy="762171"/>
          </a:xfrm>
          <a:prstGeom prst="rect">
            <a:avLst/>
          </a:prstGeom>
        </p:spPr>
        <p:txBody>
          <a:bodyPr wrap="square" lIns="96433" tIns="48216" rIns="96433" bIns="48216">
            <a:spAutoFit/>
          </a:bodyPr>
          <a:lstStyle/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Федеральное государственное бюджетное научное учреждение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«Омский аграрный научный центр»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(ФГБНУ  «Омский АНЦ»)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51148" y="2075369"/>
            <a:ext cx="7109147" cy="2751755"/>
          </a:xfrm>
          <a:prstGeom prst="rect">
            <a:avLst/>
          </a:prstGeom>
          <a:noFill/>
        </p:spPr>
        <p:txBody>
          <a:bodyPr wrap="square" lIns="96433" tIns="48216" rIns="96433" bIns="48216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sz="27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«Создание и развитие селекционно-семеноводческого центра в области сельского хозяйства для внедрения в агропромышленный комплекс современных технологий на основе собственных разработок»</a:t>
            </a:r>
            <a:endParaRPr lang="en-IN" sz="2700" dirty="0">
              <a:latin typeface="Georgia" panose="02040502050405020303" pitchFamily="18" charset="0"/>
              <a:ea typeface="Cambria" panose="02040503050406030204" pitchFamily="18" charset="0"/>
              <a:cs typeface="+mj-cs"/>
            </a:endParaRPr>
          </a:p>
          <a:p>
            <a:pPr algn="ctr">
              <a:lnSpc>
                <a:spcPct val="90000"/>
              </a:lnSpc>
              <a:buClrTx/>
              <a:buSzTx/>
              <a:buFontTx/>
            </a:pPr>
            <a:endParaRPr lang="en-IN" sz="2700" dirty="0">
              <a:latin typeface="Georgia" panose="02040502050405020303" pitchFamily="18" charset="0"/>
              <a:ea typeface="Cambria" panose="02040503050406030204" pitchFamily="18" charset="0"/>
              <a:cs typeface="+mj-cs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435992" y="4607466"/>
            <a:ext cx="8482757" cy="332823"/>
          </a:xfrm>
          <a:prstGeom prst="rect">
            <a:avLst/>
          </a:prstGeom>
          <a:noFill/>
        </p:spPr>
        <p:txBody>
          <a:bodyPr wrap="square" lIns="96433" tIns="48216" rIns="96433" bIns="48216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sz="17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Соглашение </a:t>
            </a:r>
            <a:r>
              <a:rPr lang="en-IN" sz="17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09.ССЦ.21.0015</a:t>
            </a:r>
            <a:r>
              <a:rPr lang="ru-RU" altLang="en-IN" sz="17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 </a:t>
            </a:r>
            <a:r>
              <a:rPr lang="en-IN" sz="17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(по заявке 2021-СЦ-01-29)</a:t>
            </a:r>
            <a:endParaRPr lang="en-IN" altLang="en-US" sz="1700" dirty="0">
              <a:latin typeface="Georgia" panose="02040502050405020303" pitchFamily="18" charset="0"/>
              <a:ea typeface="Cambria" panose="02040503050406030204" pitchFamily="18" charset="0"/>
              <a:cs typeface="+mj-cs"/>
              <a:sym typeface="+mn-ea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148" y="337524"/>
            <a:ext cx="2021904" cy="1003195"/>
          </a:xfrm>
          <a:prstGeom prst="rect">
            <a:avLst/>
          </a:prstGeom>
        </p:spPr>
      </p:pic>
      <p:sp>
        <p:nvSpPr>
          <p:cNvPr id="32" name="Текстовое поле 31"/>
          <p:cNvSpPr txBox="1"/>
          <p:nvPr/>
        </p:nvSpPr>
        <p:spPr>
          <a:xfrm>
            <a:off x="452066" y="5828310"/>
            <a:ext cx="6837908" cy="697538"/>
          </a:xfrm>
          <a:prstGeom prst="rect">
            <a:avLst/>
          </a:prstGeom>
          <a:noFill/>
        </p:spPr>
        <p:txBody>
          <a:bodyPr wrap="square" lIns="96433" tIns="48216" rIns="96433" bIns="48216" rtlCol="0" anchor="t">
            <a:spAutoFit/>
          </a:bodyPr>
          <a:lstStyle/>
          <a:p>
            <a:pPr algn="l"/>
            <a:r>
              <a:rPr lang="ru-RU" altLang="en-US" b="1" dirty="0"/>
              <a:t>ЧЕКУСОВ МАКСИМ СЕРГЕЕВИЧ</a:t>
            </a:r>
          </a:p>
          <a:p>
            <a:pPr algn="l"/>
            <a:r>
              <a:rPr lang="ru-RU" altLang="en-US" sz="1700" dirty="0"/>
              <a:t>Директор ФГБНУ «Омский АНЦ»,</a:t>
            </a:r>
            <a:r>
              <a:rPr lang="en-US" altLang="ru-RU" sz="1700" dirty="0"/>
              <a:t> </a:t>
            </a:r>
            <a:r>
              <a:rPr lang="ru-RU" altLang="en-US" sz="1700" dirty="0"/>
              <a:t>кандидат технических наук, доцент</a:t>
            </a:r>
            <a:r>
              <a:rPr lang="ru-RU" altLang="en-US" sz="2100" dirty="0"/>
              <a:t> </a:t>
            </a:r>
          </a:p>
        </p:txBody>
      </p:sp>
      <p:pic>
        <p:nvPicPr>
          <p:cNvPr id="33" name="Изображение 32" descr="Wheat_Class_PNG_Clip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00000" flipH="1">
            <a:off x="11489830" y="-485525"/>
            <a:ext cx="912837" cy="4642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/>
          <p:nvPr/>
        </p:nvSpPr>
        <p:spPr>
          <a:xfrm>
            <a:off x="0" y="0"/>
            <a:ext cx="12858750" cy="401615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8405" tIns="19202" rIns="38405" bIns="19202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ТЕХНИЧЕСКАЯ МОДЕРНИЗАЦИЯ (СОФИНАНСИРОВАНИЕ)</a:t>
            </a:r>
            <a:endParaRPr lang="ru-RU" sz="27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69" y="473053"/>
          <a:ext cx="12358774" cy="65777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94304"/>
                <a:gridCol w="2617857"/>
                <a:gridCol w="7346613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Год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Софинансирование</a:t>
                      </a:r>
                      <a:r>
                        <a:rPr lang="ru-RU" sz="1800" b="1" dirty="0" smtClean="0"/>
                        <a:t>,</a:t>
                      </a:r>
                      <a:r>
                        <a:rPr lang="ru-RU" sz="1800" b="1" baseline="0" dirty="0" smtClean="0"/>
                        <a:t> руб.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Приобретено </a:t>
                      </a:r>
                      <a:r>
                        <a:rPr lang="ru-RU" sz="1800" b="1" dirty="0" smtClean="0"/>
                        <a:t>техники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2021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17 867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Малогабаритный селекционный комбайн «WINTERSTEIGERCLASSIC»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Комбайн КЗС-1218А с подборщиком зерновым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FFFFD9"/>
                    </a:solidFill>
                  </a:tcPr>
                </a:tc>
              </a:tr>
              <a:tr h="1512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2022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36 600 000,0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Малогабаритный селекционно-семеноводческий комбайн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Косилка роторная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Платформа-подборщик для комбайна "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Акрос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Культиваторы  КПШ-11, КПШ-9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Плуги ПСКУ 8, ПЛН 3-35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Зернометатель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А-150М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2023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33 598 500,00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Вилочный захват КУН-2000-13 для погрузчика ТУРС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Разбрасыватель минеральных удобрений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Триерный блок БТМ-800-8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Зерноочистительная машина "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MEGAMAX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 из сеялок-культиваторов зернотуковых стерневых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Сеялка СКП 2,1 Д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Сцепка 7-ми модульная СКП 07.00.000-01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Протравливатель семян ПС-20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Загрузчик семян и удобрений ЗСУ-25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Шкаф искусственного климата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Подборщик-транспортировщик рулонов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TRB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Зернометатель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А-150М</a:t>
                      </a:r>
                    </a:p>
                    <a:p>
                      <a:pPr marL="342900" indent="-342900" fontAlgn="ctr">
                        <a:buFont typeface="+mj-lt"/>
                        <a:buAutoNum type="arabicPeriod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D9"/>
                    </a:solidFill>
                  </a:tcPr>
                </a:tc>
              </a:tr>
              <a:tr h="300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88 065 800,0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+mj-lt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НАИМЕНОВАНИЙ ОБОРУДОВАНИЯ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</a:tbl>
          </a:graphicData>
        </a:graphic>
      </p:graphicFrame>
      <p:pic>
        <p:nvPicPr>
          <p:cNvPr id="4" name="Содержимое 10" descr="0d6b490e-eb80-44c8-a7c3-2b383ceccd79.jpg"/>
          <p:cNvPicPr>
            <a:picLocks noChangeAspect="1"/>
          </p:cNvPicPr>
          <p:nvPr/>
        </p:nvPicPr>
        <p:blipFill>
          <a:blip r:embed="rId2" cstate="print"/>
          <a:srcRect t="17045" b="7955"/>
          <a:stretch>
            <a:fillRect/>
          </a:stretch>
        </p:blipFill>
        <p:spPr>
          <a:xfrm>
            <a:off x="500021" y="1901635"/>
            <a:ext cx="1627447" cy="1131357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5" name="Содержимое 10" descr="0096cb3e-c4c2-4b6f-88b5-811e2b4197e0.jpg"/>
          <p:cNvPicPr>
            <a:picLocks noChangeAspect="1"/>
          </p:cNvPicPr>
          <p:nvPr/>
        </p:nvPicPr>
        <p:blipFill>
          <a:blip r:embed="rId3" cstate="print"/>
          <a:srcRect r="17177"/>
          <a:stretch>
            <a:fillRect/>
          </a:stretch>
        </p:blipFill>
        <p:spPr>
          <a:xfrm>
            <a:off x="2928913" y="1901813"/>
            <a:ext cx="1928826" cy="1132953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6" name="Содержимое 18" descr="a5624087-3e9a-47e1-a51a-d3eb681fb2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45" y="5473713"/>
            <a:ext cx="2039751" cy="1037035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7" name="Содержимое 22" descr="dfd13f9b-c50c-4dd6-af9e-0bea2ba275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37" y="5402275"/>
            <a:ext cx="2143140" cy="1077342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:\Омский АНЦ\Презентации\Омский АНЦ - Флагман\Общелабораторное_оборудование копия.jpgОбщелабораторное_оборудование копия"/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/>
          <a:stretch>
            <a:fillRect/>
          </a:stretch>
        </p:blipFill>
        <p:spPr>
          <a:xfrm>
            <a:off x="7229029" y="1786063"/>
            <a:ext cx="5629721" cy="5446587"/>
          </a:xfrm>
        </p:spPr>
      </p:pic>
      <p:sp>
        <p:nvSpPr>
          <p:cNvPr id="20" name="TextBox 19"/>
          <p:cNvSpPr txBox="1"/>
          <p:nvPr/>
        </p:nvSpPr>
        <p:spPr>
          <a:xfrm>
            <a:off x="3150327" y="1083163"/>
            <a:ext cx="6558264" cy="388420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algn="ctr"/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Западно-Сибирский регион, г. Омск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90" y="286628"/>
            <a:ext cx="12858749" cy="762171"/>
          </a:xfrm>
          <a:prstGeom prst="rect">
            <a:avLst/>
          </a:prstGeom>
        </p:spPr>
        <p:txBody>
          <a:bodyPr wrap="square" lIns="96433" tIns="48216" rIns="96433" bIns="48216">
            <a:spAutoFit/>
          </a:bodyPr>
          <a:lstStyle/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Федеральное государственное бюджетное научное учреждение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«Омский аграрный научный центр»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(ФГБНУ  «Омский АНЦ»)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51148" y="2075369"/>
            <a:ext cx="7109147" cy="2091766"/>
          </a:xfrm>
          <a:prstGeom prst="rect">
            <a:avLst/>
          </a:prstGeom>
          <a:noFill/>
        </p:spPr>
        <p:txBody>
          <a:bodyPr wrap="square" lIns="96433" tIns="48216" rIns="96433" bIns="48216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ru-RU" sz="7200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СПАСИБО ЗА ВНИМАНИЕ</a:t>
            </a:r>
            <a:endParaRPr lang="en-IN" sz="7200" dirty="0">
              <a:latin typeface="Georgia" panose="02040502050405020303" pitchFamily="18" charset="0"/>
              <a:ea typeface="Cambria" panose="02040503050406030204" pitchFamily="18" charset="0"/>
              <a:cs typeface="+mj-cs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435992" y="4607466"/>
            <a:ext cx="8482757" cy="332823"/>
          </a:xfrm>
          <a:prstGeom prst="rect">
            <a:avLst/>
          </a:prstGeom>
          <a:noFill/>
        </p:spPr>
        <p:txBody>
          <a:bodyPr wrap="square" lIns="96433" tIns="48216" rIns="96433" bIns="48216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sz="17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Соглашение </a:t>
            </a:r>
            <a:r>
              <a:rPr lang="en-IN" sz="17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09.ССЦ.21.0015</a:t>
            </a:r>
            <a:r>
              <a:rPr lang="ru-RU" altLang="en-IN" sz="17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 </a:t>
            </a:r>
            <a:r>
              <a:rPr lang="en-IN" sz="17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(по заявке 2021-СЦ-01-29)</a:t>
            </a:r>
            <a:endParaRPr lang="en-IN" altLang="en-US" sz="1700" dirty="0">
              <a:latin typeface="Georgia" panose="02040502050405020303" pitchFamily="18" charset="0"/>
              <a:ea typeface="Cambria" panose="02040503050406030204" pitchFamily="18" charset="0"/>
              <a:cs typeface="+mj-cs"/>
              <a:sym typeface="+mn-ea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148" y="337524"/>
            <a:ext cx="2021904" cy="1003195"/>
          </a:xfrm>
          <a:prstGeom prst="rect">
            <a:avLst/>
          </a:prstGeom>
        </p:spPr>
      </p:pic>
      <p:sp>
        <p:nvSpPr>
          <p:cNvPr id="32" name="Текстовое поле 31"/>
          <p:cNvSpPr txBox="1"/>
          <p:nvPr/>
        </p:nvSpPr>
        <p:spPr>
          <a:xfrm>
            <a:off x="452066" y="5828310"/>
            <a:ext cx="6837908" cy="697538"/>
          </a:xfrm>
          <a:prstGeom prst="rect">
            <a:avLst/>
          </a:prstGeom>
          <a:noFill/>
        </p:spPr>
        <p:txBody>
          <a:bodyPr wrap="square" lIns="96433" tIns="48216" rIns="96433" bIns="48216" rtlCol="0" anchor="t">
            <a:spAutoFit/>
          </a:bodyPr>
          <a:lstStyle/>
          <a:p>
            <a:pPr algn="l"/>
            <a:r>
              <a:rPr lang="ru-RU" altLang="en-US" b="1" dirty="0"/>
              <a:t>ЧЕКУСОВ МАКСИМ СЕРГЕЕВИЧ</a:t>
            </a:r>
          </a:p>
          <a:p>
            <a:pPr algn="l"/>
            <a:r>
              <a:rPr lang="ru-RU" altLang="en-US" sz="1700" dirty="0"/>
              <a:t>Директор ФГБНУ «Омский АНЦ»,</a:t>
            </a:r>
            <a:r>
              <a:rPr lang="en-US" altLang="ru-RU" sz="1700" dirty="0"/>
              <a:t> </a:t>
            </a:r>
            <a:r>
              <a:rPr lang="ru-RU" altLang="en-US" sz="1700" dirty="0"/>
              <a:t>кандидат технических наук, доцент</a:t>
            </a:r>
            <a:r>
              <a:rPr lang="ru-RU" altLang="en-US" sz="2100" dirty="0"/>
              <a:t> </a:t>
            </a:r>
          </a:p>
        </p:txBody>
      </p:sp>
      <p:pic>
        <p:nvPicPr>
          <p:cNvPr id="33" name="Изображение 32" descr="Wheat_Class_PNG_Clip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00000" flipH="1">
            <a:off x="11489830" y="-485525"/>
            <a:ext cx="912837" cy="4642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8634DAF-87D5-4BC8-ADD9-3159C1080E57}"/>
              </a:ext>
            </a:extLst>
          </p:cNvPr>
          <p:cNvSpPr/>
          <p:nvPr/>
        </p:nvSpPr>
        <p:spPr>
          <a:xfrm>
            <a:off x="0" y="0"/>
            <a:ext cx="12767292" cy="7043366"/>
          </a:xfrm>
          <a:prstGeom prst="rect">
            <a:avLst/>
          </a:prstGeom>
          <a:solidFill>
            <a:srgbClr val="FCF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/>
            <a:endParaRPr lang="ru-RU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z="2100" smtClean="0">
                <a:solidFill>
                  <a:schemeClr val="bg1"/>
                </a:solidFill>
              </a:rPr>
              <a:pPr rtl="0"/>
              <a:t>2</a:t>
            </a:fld>
            <a:endParaRPr lang="ru-RU" sz="2100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8583" y="758805"/>
          <a:ext cx="12287291" cy="4977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00726"/>
                <a:gridCol w="857256"/>
                <a:gridCol w="928694"/>
                <a:gridCol w="928694"/>
                <a:gridCol w="928694"/>
                <a:gridCol w="928694"/>
                <a:gridCol w="1143008"/>
                <a:gridCol w="10715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КОНТРОЛЬНЫЕ ТОЧКИ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2021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2022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2023 г.</a:t>
                      </a:r>
                      <a:endParaRPr lang="ru-RU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план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факт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план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факт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план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факт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Доля исследователей до 39 </a:t>
                      </a:r>
                      <a:r>
                        <a:rPr lang="ru-RU" sz="1800" dirty="0" smtClean="0"/>
                        <a:t>лет, 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36,6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37,7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37,2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39,0 </a:t>
                      </a: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39,5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39,68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39,68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47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Число результатов интеллектуальной </a:t>
                      </a:r>
                      <a:r>
                        <a:rPr lang="ru-RU" sz="1800" dirty="0" smtClean="0"/>
                        <a:t>деятельности (СОРТ)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5 </a:t>
                      </a:r>
                    </a:p>
                  </a:txBody>
                  <a:tcPr marL="36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</a:p>
                  </a:txBody>
                  <a:tcPr marL="36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3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3 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12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476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Число результатов интеллектуальной деятельности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(ТЕХНОЛОГИЯ)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marL="3600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marL="3600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Число сотрудников, прошедших обучение по программа повышения квалификации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бюджет гранта)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59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Число сотрудников, прошедших обучение по программа повышения квалификации 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 </a:t>
                      </a:r>
                    </a:p>
                  </a:txBody>
                  <a:tcPr marL="36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Объем производства оригинальных и элитных </a:t>
                      </a:r>
                      <a:r>
                        <a:rPr lang="ru-RU" sz="1800" dirty="0" smtClean="0"/>
                        <a:t>семян, 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/>
                        <a:t>674,0 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764,0</a:t>
                      </a:r>
                      <a:endParaRPr lang="ru-RU" sz="2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2810,0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3490,0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3980,0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3071,8</a:t>
                      </a:r>
                      <a:endParaRPr lang="ru-RU" sz="2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7325,8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Объем реализация оригинальных и элитных </a:t>
                      </a:r>
                      <a:r>
                        <a:rPr lang="ru-RU" sz="1800" dirty="0" smtClean="0"/>
                        <a:t>семян, 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/>
                        <a:t>539,0 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618,0 </a:t>
                      </a: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/>
                        <a:t>2248,0 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3149,0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3184,0</a:t>
                      </a: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2090,1</a:t>
                      </a:r>
                      <a:endParaRPr lang="ru-RU" sz="2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5857,1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AutoShape 2" descr="https://kartridgmsk.com/images/blog/10/fa41a438a987d0813de15c83f56e8f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40"/>
          <p:cNvSpPr txBox="1"/>
          <p:nvPr/>
        </p:nvSpPr>
        <p:spPr>
          <a:xfrm>
            <a:off x="377209" y="127867"/>
            <a:ext cx="1159965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Выполненные мероприятия по достижению результата предоставления гранта в </a:t>
            </a:r>
            <a:r>
              <a:rPr lang="en-IN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202</a:t>
            </a:r>
            <a:r>
              <a:rPr lang="ru-RU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3</a:t>
            </a:r>
            <a:r>
              <a:rPr lang="en-IN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16655"/>
            <a:ext cx="1378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* </a:t>
            </a:r>
            <a:r>
              <a:rPr lang="ru-RU" sz="2000" b="1" dirty="0" smtClean="0"/>
              <a:t>Данные за 2023 г. (</a:t>
            </a:r>
            <a:r>
              <a:rPr lang="ru-RU" sz="2000" b="1" dirty="0" smtClean="0">
                <a:solidFill>
                  <a:srgbClr val="7030A0"/>
                </a:solidFill>
              </a:rPr>
              <a:t>объемы производства и реализации семян</a:t>
            </a:r>
            <a:r>
              <a:rPr lang="ru-RU" sz="2000" b="1" dirty="0" smtClean="0"/>
              <a:t>) представлены за период с 1 по 3 кварталы 2023 г. 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8634DAF-87D5-4BC8-ADD9-3159C1080E57}"/>
              </a:ext>
            </a:extLst>
          </p:cNvPr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CF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rtlCol="0" anchor="ctr"/>
          <a:lstStyle/>
          <a:p>
            <a:pPr algn="ctr"/>
            <a:endParaRPr lang="ru-RU"/>
          </a:p>
        </p:txBody>
      </p:sp>
      <p:pic>
        <p:nvPicPr>
          <p:cNvPr id="105474" name="Изображение 6" descr="gd2iIKzRYNo1UURVnsGl8pw7LgeqnF6s">
            <a:extLst>
              <a:ext uri="{FF2B5EF4-FFF2-40B4-BE49-F238E27FC236}">
                <a16:creationId xmlns:a16="http://schemas.microsoft.com/office/drawing/2014/main" xmlns="" id="{1932E1EA-209B-EF65-65CB-EDD147CD3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5" t="3400" r="21396" b="6963"/>
          <a:stretch>
            <a:fillRect/>
          </a:stretch>
        </p:blipFill>
        <p:spPr bwMode="auto">
          <a:xfrm>
            <a:off x="7500946" y="3259135"/>
            <a:ext cx="5357804" cy="397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C117508-97C0-1DEA-F05E-3233F8602AD7}"/>
              </a:ext>
            </a:extLst>
          </p:cNvPr>
          <p:cNvSpPr/>
          <p:nvPr/>
        </p:nvSpPr>
        <p:spPr>
          <a:xfrm>
            <a:off x="9339338" y="1205442"/>
            <a:ext cx="1570509" cy="120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2DD81-228F-56AF-A6BF-40612488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858750" cy="97311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Сорта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переданные на Государственное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испытание, </a:t>
            </a:r>
            <a:b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выполнения гранта 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сортов)</a:t>
            </a:r>
            <a:endParaRPr lang="ru-RU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9" name="Content Placeholder 3">
            <a:extLst>
              <a:ext uri="{FF2B5EF4-FFF2-40B4-BE49-F238E27FC236}">
                <a16:creationId xmlns:a16="http://schemas.microsoft.com/office/drawing/2014/main" xmlns="" id="{DA9D83E2-5D33-8AFB-B822-3B09859FE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31" y="5259399"/>
            <a:ext cx="6929486" cy="1643075"/>
          </a:xfrm>
          <a:solidFill>
            <a:schemeClr val="bg1">
              <a:alpha val="74901"/>
            </a:scheme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ru-RU" altLang="ru-RU" sz="23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яровой мягкой пшеницы</a:t>
            </a:r>
            <a:r>
              <a:rPr lang="ru-RU" alt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Уралосибирская</a:t>
            </a:r>
            <a:r>
              <a:rPr lang="ru-RU" alt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ru-RU" altLang="ru-RU" sz="23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ячменя ярового 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Омский 104</a:t>
            </a:r>
          </a:p>
          <a:p>
            <a:pPr eaLnBrk="1" hangingPunct="1"/>
            <a:r>
              <a:rPr lang="ru-RU" alt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</a:t>
            </a:r>
            <a:r>
              <a:rPr lang="ru-RU" alt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озимой ржи </a:t>
            </a:r>
            <a:r>
              <a:rPr lang="ru-RU" alt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Иртышская 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мещающий текст 12"/>
          <p:cNvSpPr txBox="1">
            <a:spLocks/>
          </p:cNvSpPr>
          <p:nvPr/>
        </p:nvSpPr>
        <p:spPr>
          <a:xfrm>
            <a:off x="142831" y="4830772"/>
            <a:ext cx="6929487" cy="428628"/>
          </a:xfrm>
          <a:prstGeom prst="rect">
            <a:avLst/>
          </a:prstGeom>
          <a:gradFill>
            <a:gsLst>
              <a:gs pos="7400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txBody>
          <a:bodyPr lIns="96433" tIns="48216" rIns="96433" bIns="48216"/>
          <a:lstStyle/>
          <a:p>
            <a:pPr marL="281262" indent="-281262" algn="ctr" defTabSz="964326" fontAlgn="auto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defRPr/>
            </a:pPr>
            <a:r>
              <a:rPr lang="ru-RU" sz="2100" dirty="0" smtClean="0"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rPr>
              <a:t>2022 г.</a:t>
            </a:r>
          </a:p>
        </p:txBody>
      </p:sp>
      <p:sp>
        <p:nvSpPr>
          <p:cNvPr id="8" name="Замещающий текст 12"/>
          <p:cNvSpPr txBox="1">
            <a:spLocks/>
          </p:cNvSpPr>
          <p:nvPr/>
        </p:nvSpPr>
        <p:spPr>
          <a:xfrm>
            <a:off x="142831" y="1044557"/>
            <a:ext cx="6929485" cy="428628"/>
          </a:xfrm>
          <a:prstGeom prst="rect">
            <a:avLst/>
          </a:prstGeom>
          <a:gradFill>
            <a:gsLst>
              <a:gs pos="7400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txBody>
          <a:bodyPr lIns="96433" tIns="48216" rIns="96433" bIns="48216"/>
          <a:lstStyle/>
          <a:p>
            <a:pPr marL="281262" indent="-281262" algn="ctr" defTabSz="964326" fontAlgn="auto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defRPr/>
            </a:pPr>
            <a:r>
              <a:rPr lang="ru-RU" sz="2100" dirty="0" smtClean="0"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rPr>
              <a:t>2021 г.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DA9D83E2-5D33-8AFB-B822-3B09859FE421}"/>
              </a:ext>
            </a:extLst>
          </p:cNvPr>
          <p:cNvSpPr txBox="1">
            <a:spLocks/>
          </p:cNvSpPr>
          <p:nvPr/>
        </p:nvSpPr>
        <p:spPr>
          <a:xfrm>
            <a:off x="142832" y="1473185"/>
            <a:ext cx="6929485" cy="3044820"/>
          </a:xfrm>
          <a:prstGeom prst="rect">
            <a:avLst/>
          </a:prstGeom>
          <a:solidFill>
            <a:schemeClr val="bg1">
              <a:alpha val="74901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яровой мягкой пшеницы</a:t>
            </a: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Сигма 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яровой мягкой пшеницы </a:t>
            </a:r>
            <a:r>
              <a:rPr kumimoji="0" lang="ru-RU" alt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Уралосибирская</a:t>
            </a: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3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яровой мягкой пшеницы </a:t>
            </a:r>
            <a:r>
              <a:rPr lang="ru-RU" altLang="ru-RU" sz="23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Ишимская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3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озимой тритикале 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Венец Сибири 2</a:t>
            </a:r>
            <a:endParaRPr kumimoji="0" lang="ru-RU" alt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ячменя ярового </a:t>
            </a: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Омский 103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ячменя овса </a:t>
            </a: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Иртыш 34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A9D83E2-5D33-8AFB-B822-3B09859FE421}"/>
              </a:ext>
            </a:extLst>
          </p:cNvPr>
          <p:cNvSpPr txBox="1">
            <a:spLocks/>
          </p:cNvSpPr>
          <p:nvPr/>
        </p:nvSpPr>
        <p:spPr>
          <a:xfrm>
            <a:off x="7500945" y="1473184"/>
            <a:ext cx="5357804" cy="1643075"/>
          </a:xfrm>
          <a:prstGeom prst="rect">
            <a:avLst/>
          </a:prstGeom>
          <a:solidFill>
            <a:schemeClr val="bg1">
              <a:alpha val="74901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ярового</a:t>
            </a:r>
            <a:r>
              <a:rPr kumimoji="0" lang="ru-RU" altLang="ru-RU" sz="2300" b="1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овса </a:t>
            </a:r>
            <a:r>
              <a:rPr kumimoji="0" lang="ru-RU" alt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Тарич</a:t>
            </a:r>
            <a:endParaRPr kumimoji="0" lang="ru-RU" alt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чечевицы </a:t>
            </a: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Сибирская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 сои </a:t>
            </a:r>
            <a:r>
              <a:rPr kumimoji="0" lang="ru-RU" alt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Сибириада</a:t>
            </a:r>
            <a:r>
              <a:rPr kumimoji="0" lang="ru-RU" alt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endParaRPr kumimoji="0" lang="ru-RU" altLang="ru-RU" sz="2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Замещающий текст 12"/>
          <p:cNvSpPr txBox="1">
            <a:spLocks/>
          </p:cNvSpPr>
          <p:nvPr/>
        </p:nvSpPr>
        <p:spPr>
          <a:xfrm>
            <a:off x="7500945" y="1044557"/>
            <a:ext cx="5357805" cy="428628"/>
          </a:xfrm>
          <a:prstGeom prst="rect">
            <a:avLst/>
          </a:prstGeom>
          <a:gradFill>
            <a:gsLst>
              <a:gs pos="7400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txBody>
          <a:bodyPr lIns="96433" tIns="48216" rIns="96433" bIns="48216"/>
          <a:lstStyle/>
          <a:p>
            <a:pPr marL="281262" indent="-281262" algn="ctr" defTabSz="964326" fontAlgn="auto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defRPr/>
            </a:pPr>
            <a:r>
              <a:rPr lang="ru-RU" sz="2100" dirty="0" smtClean="0"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rPr>
              <a:t>2023 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2"/>
            <a:ext cx="12858750" cy="590125"/>
          </a:xfrm>
          <a:prstGeom prst="rect">
            <a:avLst/>
          </a:prstGeom>
          <a:gradFill>
            <a:gsLst>
              <a:gs pos="7400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txBody>
          <a:bodyPr lIns="96433" tIns="48216" rIns="96433" bIns="48216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ts val="393"/>
              </a:spcBef>
              <a:defRPr/>
            </a:pPr>
            <a:r>
              <a:rPr lang="ru-RU" sz="3000" b="1" dirty="0" smtClean="0">
                <a:solidFill>
                  <a:schemeClr val="dk1"/>
                </a:solidFill>
              </a:rPr>
              <a:t>Создание технологии  в области селекции </a:t>
            </a:r>
            <a:r>
              <a:rPr lang="en-US" altLang="zh-CN" sz="3000" b="1" dirty="0" smtClean="0">
                <a:latin typeface="Noah Medium"/>
                <a:cs typeface="Times New Roman" panose="02020603050405020304" charset="0"/>
                <a:sym typeface="+mn-ea"/>
              </a:rPr>
              <a:t>:</a:t>
            </a:r>
            <a:endParaRPr lang="zh-CN" altLang="en-US" sz="3000" b="1" dirty="0">
              <a:latin typeface="Noah Medium"/>
              <a:ea typeface="+mn-ea"/>
              <a:cs typeface="Times New Roman" panose="02020603050405020304" charset="0"/>
              <a:sym typeface="+mn-ea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9" y="734060"/>
            <a:ext cx="4300299" cy="62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649302" y="662094"/>
            <a:ext cx="8209448" cy="6529904"/>
          </a:xfrm>
          <a:prstGeom prst="rect">
            <a:avLst/>
          </a:prstGeom>
          <a:solidFill>
            <a:srgbClr val="B9E3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6433" tIns="48216" rIns="96433" bIns="48216" numCol="1" anchor="ctr" anchorCtr="0" compatLnSpc="1">
            <a:prstTxWarp prst="textNoShape">
              <a:avLst/>
            </a:prstTxWarp>
            <a:spAutoFit/>
          </a:bodyPr>
          <a:lstStyle/>
          <a:p>
            <a:pPr indent="473793" algn="just" defTabSz="964326"/>
            <a:r>
              <a:rPr lang="ru-RU" sz="2100" dirty="0" smtClean="0">
                <a:latin typeface="Calibri" charset="-52"/>
                <a:ea typeface="Times New Roman" pitchFamily="18" charset="0"/>
                <a:cs typeface="Times New Roman" pitchFamily="18" charset="0"/>
              </a:rPr>
              <a:t>Способ выращивания твердой яровой пшеницы в </a:t>
            </a:r>
            <a:r>
              <a:rPr lang="ru-RU" sz="2100" dirty="0" err="1" smtClean="0">
                <a:latin typeface="Calibri" charset="-52"/>
                <a:ea typeface="Times New Roman" pitchFamily="18" charset="0"/>
                <a:cs typeface="Times New Roman" pitchFamily="18" charset="0"/>
              </a:rPr>
              <a:t>Западно-Сибирском</a:t>
            </a:r>
            <a:r>
              <a:rPr lang="ru-RU" sz="2100" dirty="0" smtClean="0">
                <a:latin typeface="Calibri" charset="-52"/>
                <a:ea typeface="Times New Roman" pitchFamily="18" charset="0"/>
                <a:cs typeface="Times New Roman" pitchFamily="18" charset="0"/>
              </a:rPr>
              <a:t> регионе заключается в обработке почвы плоскорезным способом на глубину 20-22 см, проведении ранневесеннего боронования, 3-4 культиваций на глубину 6-8 см в весенне-летний период, предпосевной обработке семян путем предпосевного протравливания семян </a:t>
            </a:r>
            <a:r>
              <a:rPr lang="ru-RU" sz="2100" dirty="0" err="1" smtClean="0">
                <a:latin typeface="Calibri" charset="-52"/>
                <a:ea typeface="Times New Roman" pitchFamily="18" charset="0"/>
                <a:cs typeface="Times New Roman" pitchFamily="18" charset="0"/>
              </a:rPr>
              <a:t>инсекто-фунгицидом</a:t>
            </a:r>
            <a:r>
              <a:rPr lang="ru-RU" sz="2100" dirty="0" smtClean="0">
                <a:latin typeface="Calibri" charset="-52"/>
                <a:ea typeface="Times New Roman" pitchFamily="18" charset="0"/>
                <a:cs typeface="Times New Roman" pitchFamily="18" charset="0"/>
              </a:rPr>
              <a:t> Туарег, СМЭ – 1,2 л/т. Гербициды вносятся в баковой смеси Мортира, ВДГ – 0,025 кг/га и Ластик Топ, МКЭ – 0,45 л/га. Внесение минеральных удобрений – комплекса азотного и фосфорного удобрений осуществляется в основное внесение и в рядки при посеве в дозе N30Р45. Срок посева 14-16 мая. Осуществляется уход за посевами – в фазу колошения проводится некорневая подкормка мочевиной – 30 кг/га д.в. с одновременной обработкой фунгицидом </a:t>
            </a:r>
            <a:r>
              <a:rPr lang="ru-RU" sz="2100" dirty="0" err="1" smtClean="0">
                <a:latin typeface="Calibri" charset="-52"/>
                <a:ea typeface="Times New Roman" pitchFamily="18" charset="0"/>
                <a:cs typeface="Times New Roman" pitchFamily="18" charset="0"/>
              </a:rPr>
              <a:t>Зантара</a:t>
            </a:r>
            <a:r>
              <a:rPr lang="ru-RU" sz="2100" dirty="0" smtClean="0">
                <a:latin typeface="Calibri" charset="-52"/>
                <a:ea typeface="Times New Roman" pitchFamily="18" charset="0"/>
                <a:cs typeface="Times New Roman" pitchFamily="18" charset="0"/>
              </a:rPr>
              <a:t>, КЭ - 0,9 л/га. Однократно применяется в фазу выхода в трубку </a:t>
            </a:r>
            <a:r>
              <a:rPr lang="ru-RU" sz="2100" dirty="0" err="1" smtClean="0">
                <a:latin typeface="Calibri" charset="-52"/>
                <a:ea typeface="Times New Roman" pitchFamily="18" charset="0"/>
                <a:cs typeface="Times New Roman" pitchFamily="18" charset="0"/>
              </a:rPr>
              <a:t>ретардант</a:t>
            </a:r>
            <a:r>
              <a:rPr lang="ru-RU" sz="2100" dirty="0" smtClean="0">
                <a:latin typeface="Calibri" charset="-52"/>
                <a:ea typeface="Times New Roman" pitchFamily="18" charset="0"/>
                <a:cs typeface="Times New Roman" pitchFamily="18" charset="0"/>
              </a:rPr>
              <a:t> ХЭФК, ВР - 1 л/га.  Однофазную уборку зерна проводят в фазу полной спелости зерна при влажности не выше 14-15% и перестоем стеблестоя не более 7-8 суток.</a:t>
            </a:r>
          </a:p>
          <a:p>
            <a:pPr indent="473793" algn="just" defTabSz="964326"/>
            <a:endParaRPr lang="ru-RU" sz="2100" dirty="0" smtClean="0">
              <a:latin typeface="Calibri" charset="-52"/>
              <a:cs typeface="Times New Roman" pitchFamily="18" charset="0"/>
            </a:endParaRPr>
          </a:p>
          <a:p>
            <a:pPr indent="473793" algn="just" defTabSz="964326"/>
            <a:endParaRPr lang="ru-RU" sz="2100" dirty="0" smtClean="0">
              <a:latin typeface="Calibri" charset="-52"/>
              <a:cs typeface="Times New Roman" pitchFamily="18" charset="0"/>
            </a:endParaRPr>
          </a:p>
          <a:p>
            <a:pPr indent="473793" algn="just" defTabSz="964326"/>
            <a:endParaRPr lang="ru-RU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027899" y="6562089"/>
            <a:ext cx="685951" cy="5844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6433" tIns="48216" rIns="96433" bIns="48216"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23</a:t>
            </a:r>
            <a:endParaRPr lang="ru-RU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>
          <a:xfrm>
            <a:off x="6028" y="0"/>
            <a:ext cx="9137991" cy="763446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 anchor="ctr" anchorCtr="0"/>
          <a:lstStyle/>
          <a:p>
            <a:pPr algn="ctr"/>
            <a:r>
              <a:rPr lang="ru-RU" sz="3400" b="1" dirty="0">
                <a:solidFill>
                  <a:schemeClr val="bg1"/>
                </a:solidFill>
              </a:rPr>
              <a:t>ПОВЫШЕНИЕ КВАЛИФИКАЦИИ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15" name="Текст 2"/>
          <p:cNvSpPr>
            <a:spLocks noGrp="1"/>
          </p:cNvSpPr>
          <p:nvPr/>
        </p:nvSpPr>
        <p:spPr>
          <a:xfrm>
            <a:off x="214269" y="1044557"/>
            <a:ext cx="8929750" cy="451019"/>
          </a:xfrm>
          <a:prstGeom prst="rect">
            <a:avLst/>
          </a:prstGeom>
          <a:solidFill>
            <a:srgbClr val="FCEEC1"/>
          </a:solidFill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</a:rPr>
              <a:t>За счет бюджета гранта </a:t>
            </a:r>
          </a:p>
        </p:txBody>
      </p:sp>
      <p:sp>
        <p:nvSpPr>
          <p:cNvPr id="16" name="Текст 2"/>
          <p:cNvSpPr>
            <a:spLocks noGrp="1"/>
          </p:cNvSpPr>
          <p:nvPr/>
        </p:nvSpPr>
        <p:spPr>
          <a:xfrm>
            <a:off x="214269" y="5402275"/>
            <a:ext cx="8858312" cy="428628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>
                <a:solidFill>
                  <a:schemeClr val="bg1"/>
                </a:solidFill>
              </a:rPr>
              <a:t>За счет средств </a:t>
            </a:r>
            <a:r>
              <a:rPr lang="ru-RU" sz="2100" b="1" dirty="0" err="1">
                <a:solidFill>
                  <a:schemeClr val="bg1"/>
                </a:solidFill>
              </a:rPr>
              <a:t>внебюджета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68" y="5902341"/>
          <a:ext cx="8858314" cy="1102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7896"/>
                <a:gridCol w="3189011"/>
                <a:gridCol w="3661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сотрудника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ЧУОО ВО "ОМГА"</a:t>
                      </a:r>
                      <a:endParaRPr lang="ru-RU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 г.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r>
                        <a:rPr lang="ru-RU" b="1" baseline="0" dirty="0" smtClean="0"/>
                        <a:t> сотрудника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ЧОУ ДПО «РЭУ»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2023 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</a:t>
                      </a:r>
                      <a:r>
                        <a:rPr lang="ru-RU" b="1" baseline="0" dirty="0" smtClean="0"/>
                        <a:t> сотрудника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ЧУОО ВО "ОМГА"</a:t>
                      </a:r>
                      <a:endParaRPr lang="ru-RU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69" y="1544623"/>
          <a:ext cx="8929750" cy="3566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8292"/>
                <a:gridCol w="1694914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4 сотрудника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kern="1200" dirty="0" smtClean="0"/>
                        <a:t>ФГБУ "ВНИИСХМ", г. Санкт-Петербург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kern="1200" dirty="0" smtClean="0"/>
                        <a:t>СФНЦА РАН, г. </a:t>
                      </a:r>
                      <a:r>
                        <a:rPr lang="ru-RU" sz="1800" kern="1200" dirty="0" err="1" smtClean="0"/>
                        <a:t>Краснообск</a:t>
                      </a:r>
                      <a:endParaRPr lang="ru-RU" sz="1800" b="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173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 г.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r>
                        <a:rPr lang="ru-RU" b="1" baseline="0" dirty="0" smtClean="0"/>
                        <a:t> сотрудников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1" dirty="0" smtClean="0"/>
                        <a:t>ФГБОУ ВО МГУ им. Ломоносова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1" dirty="0" smtClean="0"/>
                        <a:t>Кубанский филиал Федеральный исследовательский центр Всероссийский институт генетических ресурсов растений имени Н.И. Вавилова (ВИР)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1" dirty="0" smtClean="0"/>
                        <a:t>ФГБОУ ВО «Казанский ГАУ»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1" dirty="0" smtClean="0"/>
                        <a:t>СФНЦА РАН, г. </a:t>
                      </a:r>
                      <a:r>
                        <a:rPr lang="ru-RU" sz="1800" b="1" dirty="0" err="1" smtClean="0"/>
                        <a:t>Краснообск</a:t>
                      </a:r>
                      <a:endParaRPr lang="ru-RU" sz="18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2023 г.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5</a:t>
                      </a:r>
                      <a:r>
                        <a:rPr lang="ru-RU" b="1" baseline="0" dirty="0" smtClean="0"/>
                        <a:t> сотрудников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B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Кубанский филиал Федеральный исследовательский центр Всероссийский институт генетических ресурсов растений имени Н.И. Вавилова (ВИР)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РГУ-МСХА им. К. А. Тимирязева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4" name="Picture 2" descr="https://anc55.ru/wp-content/uploads/2023/05/4b23cf81-3893-4d1d-8180-c8be6d7367e0-e1685502339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47" y="2116127"/>
            <a:ext cx="3053085" cy="259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s://anc55.ru/wp-content/uploads/2023/06/whatsapp-image-2023-06-06-at-20.35.45-e1686623955867.jpeg"/>
          <p:cNvPicPr>
            <a:picLocks noChangeAspect="1" noChangeArrowheads="1"/>
          </p:cNvPicPr>
          <p:nvPr/>
        </p:nvPicPr>
        <p:blipFill>
          <a:blip r:embed="rId4"/>
          <a:srcRect l="21019" t="13158"/>
          <a:stretch>
            <a:fillRect/>
          </a:stretch>
        </p:blipFill>
        <p:spPr bwMode="auto">
          <a:xfrm>
            <a:off x="9715523" y="4683814"/>
            <a:ext cx="2854242" cy="254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https://anc55.ru/wp-content/uploads/2023/07/img-20230706-wa0019-e1689579178681.jpg"/>
          <p:cNvPicPr>
            <a:picLocks noChangeAspect="1" noChangeArrowheads="1"/>
          </p:cNvPicPr>
          <p:nvPr/>
        </p:nvPicPr>
        <p:blipFill>
          <a:blip r:embed="rId5"/>
          <a:srcRect r="6980" b="33015"/>
          <a:stretch>
            <a:fillRect/>
          </a:stretch>
        </p:blipFill>
        <p:spPr bwMode="auto">
          <a:xfrm>
            <a:off x="9278487" y="0"/>
            <a:ext cx="3580263" cy="218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8634DAF-87D5-4BC8-ADD9-3159C1080E57}"/>
              </a:ext>
            </a:extLst>
          </p:cNvPr>
          <p:cNvSpPr/>
          <p:nvPr/>
        </p:nvSpPr>
        <p:spPr>
          <a:xfrm>
            <a:off x="1" y="0"/>
            <a:ext cx="12858750" cy="7141200"/>
          </a:xfrm>
          <a:prstGeom prst="rect">
            <a:avLst/>
          </a:prstGeom>
          <a:solidFill>
            <a:srgbClr val="FCF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1" tIns="48215" rIns="96431" bIns="48215"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https://int.lumex.ru/assets/images/rus/capel105M.jpg"/>
          <p:cNvPicPr/>
          <p:nvPr/>
        </p:nvPicPr>
        <p:blipFill>
          <a:blip r:embed="rId2" cstate="print"/>
          <a:srcRect l="8040" t="3689" r="2406" b="4041"/>
          <a:stretch>
            <a:fillRect/>
          </a:stretch>
        </p:blipFill>
        <p:spPr bwMode="auto">
          <a:xfrm>
            <a:off x="100414" y="3088941"/>
            <a:ext cx="1732930" cy="1582154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31" name="Рисунок 30" descr="https://ued-lab.ru/upload/iblock/7b6/1407f02d1622aa3e20055dd173f04fba.jpg"/>
          <p:cNvPicPr/>
          <p:nvPr/>
        </p:nvPicPr>
        <p:blipFill>
          <a:blip r:embed="rId3" cstate="print"/>
          <a:srcRect l="2494" t="5172" r="6841" b="3448"/>
          <a:stretch>
            <a:fillRect/>
          </a:stretch>
        </p:blipFill>
        <p:spPr bwMode="auto">
          <a:xfrm>
            <a:off x="3792308" y="753381"/>
            <a:ext cx="4068617" cy="3993053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sp>
        <p:nvSpPr>
          <p:cNvPr id="3" name="Text Placeholder 2"/>
          <p:cNvSpPr txBox="1"/>
          <p:nvPr/>
        </p:nvSpPr>
        <p:spPr>
          <a:xfrm>
            <a:off x="3189550" y="0"/>
            <a:ext cx="9116717" cy="602700"/>
          </a:xfrm>
          <a:prstGeom prst="rect">
            <a:avLst/>
          </a:prstGeom>
          <a:solidFill>
            <a:srgbClr val="FCF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1" tIns="48215" rIns="96431" bIns="48215" rtlCol="0" anchor="ctr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1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Noah Medium"/>
                <a:cs typeface="Times New Roman" panose="02020603050405020304" charset="0"/>
                <a:sym typeface="+mn-ea"/>
              </a:rPr>
              <a:t>Аналитическое  оборудование </a:t>
            </a:r>
            <a:endParaRPr lang="ru-RU" sz="3000" b="1" dirty="0">
              <a:solidFill>
                <a:srgbClr val="7030A0"/>
              </a:solidFill>
              <a:latin typeface="Noah Medium"/>
              <a:cs typeface="Times New Roman" panose="02020603050405020304" charset="0"/>
              <a:sym typeface="+mn-ea"/>
            </a:endParaRPr>
          </a:p>
        </p:txBody>
      </p:sp>
      <p:pic>
        <p:nvPicPr>
          <p:cNvPr id="17" name="Рисунок 16" descr="F:\СЕЛЕКЦЕНТР\2022\ответы на письма\Ваганову\ФГБНУ Омский АНЦ, 535\лабораторное оборудование, бюджет гранта\Дигестор (печь минерализации) ПМП-20.jpg"/>
          <p:cNvPicPr/>
          <p:nvPr/>
        </p:nvPicPr>
        <p:blipFill>
          <a:blip r:embed="rId4" cstate="print"/>
          <a:srcRect l="1443" t="2577" r="10816"/>
          <a:stretch>
            <a:fillRect/>
          </a:stretch>
        </p:blipFill>
        <p:spPr bwMode="auto">
          <a:xfrm>
            <a:off x="7559546" y="4897117"/>
            <a:ext cx="2712412" cy="1506813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8" name="Рисунок 17" descr="F:\СЕЛЕКЦЕНТР\2022\ответы на письма\Ваганову\ФГБНУ Омский АНЦ, 535\лабораторное оборудование, бюджет гранта\Инфрокрасный анализатор ИнфраЛЮМ ФТ-12.jpg"/>
          <p:cNvPicPr/>
          <p:nvPr/>
        </p:nvPicPr>
        <p:blipFill>
          <a:blip r:embed="rId5" cstate="print"/>
          <a:srcRect l="2405" t="29808" r="-53" b="15064"/>
          <a:stretch>
            <a:fillRect/>
          </a:stretch>
        </p:blipFill>
        <p:spPr bwMode="auto">
          <a:xfrm>
            <a:off x="175760" y="4821776"/>
            <a:ext cx="3315169" cy="1582152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9" name="Рисунок 18" descr="F:\СЕЛЕКЦЕНТР\2022\ответы на письма\Ваганову\ФГБНУ Омский АНЦ, 535\лабораторное оборудование, бюджет гранта\Пламенный фотометр ПФА-378.jpg"/>
          <p:cNvPicPr/>
          <p:nvPr/>
        </p:nvPicPr>
        <p:blipFill>
          <a:blip r:embed="rId6" cstate="print"/>
          <a:srcRect l="7215" t="39645" r="30127" b="7724"/>
          <a:stretch>
            <a:fillRect/>
          </a:stretch>
        </p:blipFill>
        <p:spPr bwMode="auto">
          <a:xfrm>
            <a:off x="3716963" y="4897117"/>
            <a:ext cx="1582240" cy="1506813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20" name="Рисунок 19" descr="F:\СЕЛЕКЦЕНТР\2022\ответы на письма\Ваганову\ФГБНУ Омский АНЦ, 535\лабораторное оборудование, бюджет гранта\спектрофометр.jpg"/>
          <p:cNvPicPr/>
          <p:nvPr/>
        </p:nvPicPr>
        <p:blipFill>
          <a:blip r:embed="rId7" cstate="print"/>
          <a:srcRect l="3367" t="7018" r="1068" b="16268"/>
          <a:stretch>
            <a:fillRect/>
          </a:stretch>
        </p:blipFill>
        <p:spPr bwMode="auto">
          <a:xfrm>
            <a:off x="5525238" y="4897116"/>
            <a:ext cx="1808274" cy="1506813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5" name="Рисунок 14" descr="C:\Users\User\Desktop\Новая папка\СЕЛЕКЦЕНТР\2022\ответы на письма\Ваганову\ФГБНУ Омский АНЦ, 535\лабораторное оборудование, бюджет гранта\Анализатор содержания жира SER 1486.jpg"/>
          <p:cNvPicPr/>
          <p:nvPr/>
        </p:nvPicPr>
        <p:blipFill>
          <a:blip r:embed="rId8" cstate="print"/>
          <a:srcRect l="8828" t="1893" r="5985" b="26161"/>
          <a:stretch>
            <a:fillRect/>
          </a:stretch>
        </p:blipFill>
        <p:spPr bwMode="auto">
          <a:xfrm>
            <a:off x="1984034" y="3013600"/>
            <a:ext cx="1682655" cy="1657494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34" name="Рисунок 33" descr="https://scienceid.net/upload/product/98/17110/a0d83037_17110.jpg"/>
          <p:cNvPicPr/>
          <p:nvPr/>
        </p:nvPicPr>
        <p:blipFill>
          <a:blip r:embed="rId9" cstate="print"/>
          <a:srcRect l="3896" r="4544"/>
          <a:stretch>
            <a:fillRect/>
          </a:stretch>
        </p:blipFill>
        <p:spPr bwMode="auto">
          <a:xfrm>
            <a:off x="10347303" y="753381"/>
            <a:ext cx="2511447" cy="2561581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36" name="Рисунок 35" descr="https://tecnosa.es/wp-content/uploads/2017/07/Farino-TS_02-1536x991.jpg"/>
          <p:cNvPicPr/>
          <p:nvPr/>
        </p:nvPicPr>
        <p:blipFill>
          <a:blip r:embed="rId10" cstate="print"/>
          <a:srcRect l="25984" t="1941" r="27492" b="-95"/>
          <a:stretch>
            <a:fillRect/>
          </a:stretch>
        </p:blipFill>
        <p:spPr bwMode="auto">
          <a:xfrm>
            <a:off x="8086960" y="753381"/>
            <a:ext cx="2162200" cy="3969547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37" name="Рисунок 36" descr="https://soctrade-agro.ru/upload/iblock/fc4/fc40ccee79ea2a69b7947e2994df06d3.png"/>
          <p:cNvPicPr/>
          <p:nvPr/>
        </p:nvPicPr>
        <p:blipFill>
          <a:blip r:embed="rId11" cstate="print"/>
          <a:srcRect l="18078" t="5033" r="24802" b="9401"/>
          <a:stretch>
            <a:fillRect/>
          </a:stretch>
        </p:blipFill>
        <p:spPr bwMode="auto">
          <a:xfrm>
            <a:off x="10422648" y="3465644"/>
            <a:ext cx="2436102" cy="2881155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2831" y="330177"/>
          <a:ext cx="3500461" cy="24433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4967"/>
                <a:gridCol w="1304109"/>
                <a:gridCol w="1441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Год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Бюджет гранта, млн. 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Приоб-ретено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/>
                        <a:t>шт.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2021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15,0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13,0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2022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48,903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94,0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2023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44,7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24" marR="6502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65024" marR="6502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768"/>
          <p:cNvSpPr/>
          <p:nvPr/>
        </p:nvSpPr>
        <p:spPr>
          <a:xfrm>
            <a:off x="507653" y="1751239"/>
            <a:ext cx="1053480" cy="167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21400" y="12007"/>
                </a:moveTo>
                <a:cubicBezTo>
                  <a:pt x="21149" y="10501"/>
                  <a:pt x="20208" y="9042"/>
                  <a:pt x="18588" y="7919"/>
                </a:cubicBezTo>
                <a:cubicBezTo>
                  <a:pt x="18086" y="7571"/>
                  <a:pt x="17494" y="7229"/>
                  <a:pt x="16874" y="6966"/>
                </a:cubicBezTo>
                <a:cubicBezTo>
                  <a:pt x="16771" y="6922"/>
                  <a:pt x="103" y="32"/>
                  <a:pt x="6" y="0"/>
                </a:cubicBezTo>
                <a:cubicBezTo>
                  <a:pt x="5" y="315"/>
                  <a:pt x="4" y="630"/>
                  <a:pt x="5" y="945"/>
                </a:cubicBezTo>
                <a:cubicBezTo>
                  <a:pt x="8" y="2273"/>
                  <a:pt x="9" y="6657"/>
                  <a:pt x="7" y="7521"/>
                </a:cubicBezTo>
                <a:cubicBezTo>
                  <a:pt x="6" y="8326"/>
                  <a:pt x="-46" y="9136"/>
                  <a:pt x="143" y="9935"/>
                </a:cubicBezTo>
                <a:cubicBezTo>
                  <a:pt x="250" y="10387"/>
                  <a:pt x="430" y="10831"/>
                  <a:pt x="690" y="11257"/>
                </a:cubicBezTo>
                <a:cubicBezTo>
                  <a:pt x="1288" y="12236"/>
                  <a:pt x="2169" y="13244"/>
                  <a:pt x="3426" y="13948"/>
                </a:cubicBezTo>
                <a:cubicBezTo>
                  <a:pt x="4921" y="14785"/>
                  <a:pt x="6622" y="15453"/>
                  <a:pt x="8300" y="16130"/>
                </a:cubicBezTo>
                <a:cubicBezTo>
                  <a:pt x="10127" y="16868"/>
                  <a:pt x="11943" y="17615"/>
                  <a:pt x="13756" y="18366"/>
                </a:cubicBezTo>
                <a:cubicBezTo>
                  <a:pt x="14762" y="18783"/>
                  <a:pt x="15767" y="19201"/>
                  <a:pt x="16772" y="19619"/>
                </a:cubicBezTo>
                <a:cubicBezTo>
                  <a:pt x="17588" y="19959"/>
                  <a:pt x="18404" y="20299"/>
                  <a:pt x="19221" y="20638"/>
                </a:cubicBezTo>
                <a:cubicBezTo>
                  <a:pt x="19748" y="20857"/>
                  <a:pt x="20277" y="21075"/>
                  <a:pt x="20805" y="21294"/>
                </a:cubicBezTo>
                <a:cubicBezTo>
                  <a:pt x="21052" y="21396"/>
                  <a:pt x="21298" y="21498"/>
                  <a:pt x="21545" y="21600"/>
                </a:cubicBezTo>
                <a:cubicBezTo>
                  <a:pt x="21554" y="19045"/>
                  <a:pt x="21552" y="16490"/>
                  <a:pt x="21526" y="13936"/>
                </a:cubicBezTo>
                <a:cubicBezTo>
                  <a:pt x="21519" y="13239"/>
                  <a:pt x="21495" y="12581"/>
                  <a:pt x="21400" y="12007"/>
                </a:cubicBezTo>
                <a:close/>
              </a:path>
            </a:pathLst>
          </a:custGeom>
          <a:solidFill>
            <a:srgbClr val="5B944E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6" name="Shape 33771"/>
          <p:cNvSpPr/>
          <p:nvPr/>
        </p:nvSpPr>
        <p:spPr>
          <a:xfrm>
            <a:off x="1585243" y="2794616"/>
            <a:ext cx="1097682" cy="174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150" y="12007"/>
                </a:moveTo>
                <a:cubicBezTo>
                  <a:pt x="401" y="10501"/>
                  <a:pt x="1342" y="9042"/>
                  <a:pt x="2962" y="7919"/>
                </a:cubicBezTo>
                <a:cubicBezTo>
                  <a:pt x="3464" y="7571"/>
                  <a:pt x="4056" y="7229"/>
                  <a:pt x="4676" y="6966"/>
                </a:cubicBezTo>
                <a:cubicBezTo>
                  <a:pt x="4779" y="6922"/>
                  <a:pt x="21447" y="32"/>
                  <a:pt x="21544" y="0"/>
                </a:cubicBezTo>
                <a:cubicBezTo>
                  <a:pt x="21545" y="315"/>
                  <a:pt x="21546" y="630"/>
                  <a:pt x="21545" y="945"/>
                </a:cubicBezTo>
                <a:cubicBezTo>
                  <a:pt x="21542" y="2273"/>
                  <a:pt x="21541" y="6657"/>
                  <a:pt x="21543" y="7521"/>
                </a:cubicBezTo>
                <a:cubicBezTo>
                  <a:pt x="21544" y="8326"/>
                  <a:pt x="21596" y="9136"/>
                  <a:pt x="21407" y="9935"/>
                </a:cubicBezTo>
                <a:cubicBezTo>
                  <a:pt x="21300" y="10387"/>
                  <a:pt x="21120" y="10831"/>
                  <a:pt x="20860" y="11257"/>
                </a:cubicBezTo>
                <a:cubicBezTo>
                  <a:pt x="20262" y="12236"/>
                  <a:pt x="19381" y="13244"/>
                  <a:pt x="18124" y="13948"/>
                </a:cubicBezTo>
                <a:cubicBezTo>
                  <a:pt x="16629" y="14785"/>
                  <a:pt x="14928" y="15453"/>
                  <a:pt x="13250" y="16130"/>
                </a:cubicBezTo>
                <a:cubicBezTo>
                  <a:pt x="11423" y="16868"/>
                  <a:pt x="9607" y="17615"/>
                  <a:pt x="7794" y="18366"/>
                </a:cubicBezTo>
                <a:cubicBezTo>
                  <a:pt x="6788" y="18783"/>
                  <a:pt x="5783" y="19201"/>
                  <a:pt x="4778" y="19619"/>
                </a:cubicBezTo>
                <a:cubicBezTo>
                  <a:pt x="3962" y="19959"/>
                  <a:pt x="3146" y="20299"/>
                  <a:pt x="2329" y="20638"/>
                </a:cubicBezTo>
                <a:cubicBezTo>
                  <a:pt x="1802" y="20857"/>
                  <a:pt x="1273" y="21075"/>
                  <a:pt x="745" y="21294"/>
                </a:cubicBezTo>
                <a:cubicBezTo>
                  <a:pt x="498" y="21396"/>
                  <a:pt x="252" y="21498"/>
                  <a:pt x="5" y="21600"/>
                </a:cubicBezTo>
                <a:cubicBezTo>
                  <a:pt x="-4" y="19045"/>
                  <a:pt x="-2" y="16490"/>
                  <a:pt x="24" y="13936"/>
                </a:cubicBezTo>
                <a:cubicBezTo>
                  <a:pt x="31" y="13239"/>
                  <a:pt x="55" y="12581"/>
                  <a:pt x="150" y="12007"/>
                </a:cubicBezTo>
                <a:close/>
              </a:path>
            </a:pathLst>
          </a:custGeom>
          <a:solidFill>
            <a:srgbClr val="467643"/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7" name="Shape 33774"/>
          <p:cNvSpPr/>
          <p:nvPr/>
        </p:nvSpPr>
        <p:spPr>
          <a:xfrm>
            <a:off x="1551087" y="1751239"/>
            <a:ext cx="1053480" cy="167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150" y="12007"/>
                </a:moveTo>
                <a:cubicBezTo>
                  <a:pt x="401" y="10501"/>
                  <a:pt x="1342" y="9042"/>
                  <a:pt x="2962" y="7919"/>
                </a:cubicBezTo>
                <a:cubicBezTo>
                  <a:pt x="3464" y="7571"/>
                  <a:pt x="4056" y="7229"/>
                  <a:pt x="4676" y="6966"/>
                </a:cubicBezTo>
                <a:cubicBezTo>
                  <a:pt x="4779" y="6922"/>
                  <a:pt x="21447" y="32"/>
                  <a:pt x="21544" y="0"/>
                </a:cubicBezTo>
                <a:cubicBezTo>
                  <a:pt x="21545" y="315"/>
                  <a:pt x="21546" y="630"/>
                  <a:pt x="21545" y="945"/>
                </a:cubicBezTo>
                <a:cubicBezTo>
                  <a:pt x="21542" y="2273"/>
                  <a:pt x="21541" y="6657"/>
                  <a:pt x="21543" y="7521"/>
                </a:cubicBezTo>
                <a:cubicBezTo>
                  <a:pt x="21544" y="8326"/>
                  <a:pt x="21596" y="9136"/>
                  <a:pt x="21407" y="9935"/>
                </a:cubicBezTo>
                <a:cubicBezTo>
                  <a:pt x="21300" y="10387"/>
                  <a:pt x="21120" y="10831"/>
                  <a:pt x="20860" y="11257"/>
                </a:cubicBezTo>
                <a:cubicBezTo>
                  <a:pt x="20262" y="12236"/>
                  <a:pt x="19381" y="13244"/>
                  <a:pt x="18124" y="13948"/>
                </a:cubicBezTo>
                <a:cubicBezTo>
                  <a:pt x="16629" y="14785"/>
                  <a:pt x="14928" y="15453"/>
                  <a:pt x="13250" y="16130"/>
                </a:cubicBezTo>
                <a:cubicBezTo>
                  <a:pt x="11423" y="16868"/>
                  <a:pt x="9607" y="17615"/>
                  <a:pt x="7794" y="18366"/>
                </a:cubicBezTo>
                <a:cubicBezTo>
                  <a:pt x="6788" y="18783"/>
                  <a:pt x="5783" y="19201"/>
                  <a:pt x="4778" y="19619"/>
                </a:cubicBezTo>
                <a:cubicBezTo>
                  <a:pt x="3962" y="19959"/>
                  <a:pt x="3146" y="20299"/>
                  <a:pt x="2329" y="20638"/>
                </a:cubicBezTo>
                <a:cubicBezTo>
                  <a:pt x="1802" y="20857"/>
                  <a:pt x="1273" y="21075"/>
                  <a:pt x="745" y="21294"/>
                </a:cubicBezTo>
                <a:cubicBezTo>
                  <a:pt x="498" y="21396"/>
                  <a:pt x="252" y="21498"/>
                  <a:pt x="5" y="21600"/>
                </a:cubicBezTo>
                <a:cubicBezTo>
                  <a:pt x="-4" y="19045"/>
                  <a:pt x="-2" y="16490"/>
                  <a:pt x="24" y="13936"/>
                </a:cubicBezTo>
                <a:cubicBezTo>
                  <a:pt x="31" y="13239"/>
                  <a:pt x="55" y="12581"/>
                  <a:pt x="150" y="12007"/>
                </a:cubicBezTo>
                <a:close/>
              </a:path>
            </a:pathLst>
          </a:custGeom>
          <a:solidFill>
            <a:srgbClr val="5B944E"/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8" name="Shape 33777"/>
          <p:cNvSpPr/>
          <p:nvPr/>
        </p:nvSpPr>
        <p:spPr>
          <a:xfrm>
            <a:off x="1161306" y="683084"/>
            <a:ext cx="802332" cy="170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431" h="21600" extrusionOk="0">
                <a:moveTo>
                  <a:pt x="5216" y="0"/>
                </a:moveTo>
                <a:cubicBezTo>
                  <a:pt x="-5584" y="11692"/>
                  <a:pt x="3456" y="17640"/>
                  <a:pt x="5216" y="21600"/>
                </a:cubicBezTo>
                <a:cubicBezTo>
                  <a:pt x="6976" y="17640"/>
                  <a:pt x="16016" y="11692"/>
                  <a:pt x="5216" y="0"/>
                </a:cubicBezTo>
                <a:close/>
              </a:path>
            </a:pathLst>
          </a:custGeom>
          <a:solidFill>
            <a:srgbClr val="81B04C"/>
          </a:solidFill>
          <a:ln w="12700" cap="flat">
            <a:noFill/>
            <a:miter lim="400000"/>
          </a:ln>
          <a:effectLst/>
        </p:spPr>
        <p:txBody>
          <a:bodyPr wrap="square" lIns="75339" tIns="75339" rIns="75339" bIns="75339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9" name="Shape 33780"/>
          <p:cNvSpPr/>
          <p:nvPr/>
        </p:nvSpPr>
        <p:spPr>
          <a:xfrm>
            <a:off x="1570509" y="3896255"/>
            <a:ext cx="1259086" cy="1729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150" y="12007"/>
                </a:moveTo>
                <a:cubicBezTo>
                  <a:pt x="401" y="10501"/>
                  <a:pt x="1342" y="9042"/>
                  <a:pt x="2962" y="7919"/>
                </a:cubicBezTo>
                <a:cubicBezTo>
                  <a:pt x="3464" y="7571"/>
                  <a:pt x="4056" y="7229"/>
                  <a:pt x="4676" y="6966"/>
                </a:cubicBezTo>
                <a:cubicBezTo>
                  <a:pt x="4779" y="6922"/>
                  <a:pt x="21447" y="32"/>
                  <a:pt x="21544" y="0"/>
                </a:cubicBezTo>
                <a:cubicBezTo>
                  <a:pt x="21545" y="315"/>
                  <a:pt x="21546" y="630"/>
                  <a:pt x="21545" y="945"/>
                </a:cubicBezTo>
                <a:cubicBezTo>
                  <a:pt x="21542" y="2273"/>
                  <a:pt x="21541" y="6657"/>
                  <a:pt x="21543" y="7521"/>
                </a:cubicBezTo>
                <a:cubicBezTo>
                  <a:pt x="21544" y="8326"/>
                  <a:pt x="21596" y="9136"/>
                  <a:pt x="21407" y="9935"/>
                </a:cubicBezTo>
                <a:cubicBezTo>
                  <a:pt x="21300" y="10387"/>
                  <a:pt x="21120" y="10831"/>
                  <a:pt x="20860" y="11257"/>
                </a:cubicBezTo>
                <a:cubicBezTo>
                  <a:pt x="20262" y="12236"/>
                  <a:pt x="19381" y="13244"/>
                  <a:pt x="18124" y="13948"/>
                </a:cubicBezTo>
                <a:cubicBezTo>
                  <a:pt x="16629" y="14785"/>
                  <a:pt x="14928" y="15453"/>
                  <a:pt x="13250" y="16130"/>
                </a:cubicBezTo>
                <a:cubicBezTo>
                  <a:pt x="11423" y="16868"/>
                  <a:pt x="9607" y="17615"/>
                  <a:pt x="7794" y="18366"/>
                </a:cubicBezTo>
                <a:cubicBezTo>
                  <a:pt x="6788" y="18783"/>
                  <a:pt x="5783" y="19201"/>
                  <a:pt x="4778" y="19619"/>
                </a:cubicBezTo>
                <a:cubicBezTo>
                  <a:pt x="3962" y="19959"/>
                  <a:pt x="3146" y="20299"/>
                  <a:pt x="2329" y="20638"/>
                </a:cubicBezTo>
                <a:cubicBezTo>
                  <a:pt x="1802" y="20857"/>
                  <a:pt x="1273" y="21075"/>
                  <a:pt x="745" y="21294"/>
                </a:cubicBezTo>
                <a:cubicBezTo>
                  <a:pt x="498" y="21396"/>
                  <a:pt x="252" y="21498"/>
                  <a:pt x="5" y="21600"/>
                </a:cubicBezTo>
                <a:cubicBezTo>
                  <a:pt x="-4" y="19045"/>
                  <a:pt x="-2" y="16490"/>
                  <a:pt x="24" y="13936"/>
                </a:cubicBezTo>
                <a:cubicBezTo>
                  <a:pt x="31" y="13239"/>
                  <a:pt x="55" y="12581"/>
                  <a:pt x="150" y="12007"/>
                </a:cubicBezTo>
                <a:close/>
              </a:path>
            </a:pathLst>
          </a:custGeom>
          <a:solidFill>
            <a:srgbClr val="335F35"/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10" name="Shape 33783"/>
          <p:cNvSpPr/>
          <p:nvPr/>
        </p:nvSpPr>
        <p:spPr>
          <a:xfrm>
            <a:off x="490910" y="2804662"/>
            <a:ext cx="1097682" cy="174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21400" y="12007"/>
                </a:moveTo>
                <a:cubicBezTo>
                  <a:pt x="21149" y="10501"/>
                  <a:pt x="20208" y="9042"/>
                  <a:pt x="18588" y="7919"/>
                </a:cubicBezTo>
                <a:cubicBezTo>
                  <a:pt x="18086" y="7571"/>
                  <a:pt x="17494" y="7229"/>
                  <a:pt x="16874" y="6966"/>
                </a:cubicBezTo>
                <a:cubicBezTo>
                  <a:pt x="16771" y="6922"/>
                  <a:pt x="103" y="32"/>
                  <a:pt x="6" y="0"/>
                </a:cubicBezTo>
                <a:cubicBezTo>
                  <a:pt x="5" y="315"/>
                  <a:pt x="4" y="630"/>
                  <a:pt x="5" y="945"/>
                </a:cubicBezTo>
                <a:cubicBezTo>
                  <a:pt x="8" y="2273"/>
                  <a:pt x="9" y="6657"/>
                  <a:pt x="7" y="7521"/>
                </a:cubicBezTo>
                <a:cubicBezTo>
                  <a:pt x="6" y="8326"/>
                  <a:pt x="-46" y="9136"/>
                  <a:pt x="143" y="9935"/>
                </a:cubicBezTo>
                <a:cubicBezTo>
                  <a:pt x="250" y="10387"/>
                  <a:pt x="430" y="10831"/>
                  <a:pt x="690" y="11257"/>
                </a:cubicBezTo>
                <a:cubicBezTo>
                  <a:pt x="1288" y="12236"/>
                  <a:pt x="2169" y="13244"/>
                  <a:pt x="3426" y="13948"/>
                </a:cubicBezTo>
                <a:cubicBezTo>
                  <a:pt x="4921" y="14785"/>
                  <a:pt x="6622" y="15453"/>
                  <a:pt x="8300" y="16130"/>
                </a:cubicBezTo>
                <a:cubicBezTo>
                  <a:pt x="10127" y="16868"/>
                  <a:pt x="11943" y="17615"/>
                  <a:pt x="13756" y="18366"/>
                </a:cubicBezTo>
                <a:cubicBezTo>
                  <a:pt x="14762" y="18783"/>
                  <a:pt x="15767" y="19201"/>
                  <a:pt x="16772" y="19619"/>
                </a:cubicBezTo>
                <a:cubicBezTo>
                  <a:pt x="17588" y="19959"/>
                  <a:pt x="18404" y="20299"/>
                  <a:pt x="19221" y="20638"/>
                </a:cubicBezTo>
                <a:cubicBezTo>
                  <a:pt x="19748" y="20857"/>
                  <a:pt x="20277" y="21075"/>
                  <a:pt x="20805" y="21294"/>
                </a:cubicBezTo>
                <a:cubicBezTo>
                  <a:pt x="21052" y="21396"/>
                  <a:pt x="21298" y="21498"/>
                  <a:pt x="21545" y="21600"/>
                </a:cubicBezTo>
                <a:cubicBezTo>
                  <a:pt x="21554" y="19045"/>
                  <a:pt x="21552" y="16490"/>
                  <a:pt x="21526" y="13936"/>
                </a:cubicBezTo>
                <a:cubicBezTo>
                  <a:pt x="21519" y="13239"/>
                  <a:pt x="21495" y="12581"/>
                  <a:pt x="21400" y="12007"/>
                </a:cubicBezTo>
                <a:close/>
              </a:path>
            </a:pathLst>
          </a:custGeom>
          <a:solidFill>
            <a:srgbClr val="467643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13" name="Shape 33786"/>
          <p:cNvSpPr/>
          <p:nvPr/>
        </p:nvSpPr>
        <p:spPr>
          <a:xfrm>
            <a:off x="491580" y="3902283"/>
            <a:ext cx="1085627" cy="1723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21400" y="12007"/>
                </a:moveTo>
                <a:cubicBezTo>
                  <a:pt x="21149" y="10501"/>
                  <a:pt x="20208" y="9042"/>
                  <a:pt x="18588" y="7919"/>
                </a:cubicBezTo>
                <a:cubicBezTo>
                  <a:pt x="18086" y="7571"/>
                  <a:pt x="17494" y="7229"/>
                  <a:pt x="16874" y="6966"/>
                </a:cubicBezTo>
                <a:cubicBezTo>
                  <a:pt x="16771" y="6922"/>
                  <a:pt x="103" y="32"/>
                  <a:pt x="6" y="0"/>
                </a:cubicBezTo>
                <a:cubicBezTo>
                  <a:pt x="5" y="315"/>
                  <a:pt x="4" y="630"/>
                  <a:pt x="5" y="945"/>
                </a:cubicBezTo>
                <a:cubicBezTo>
                  <a:pt x="8" y="2273"/>
                  <a:pt x="9" y="6657"/>
                  <a:pt x="7" y="7521"/>
                </a:cubicBezTo>
                <a:cubicBezTo>
                  <a:pt x="6" y="8326"/>
                  <a:pt x="-46" y="9136"/>
                  <a:pt x="143" y="9935"/>
                </a:cubicBezTo>
                <a:cubicBezTo>
                  <a:pt x="250" y="10387"/>
                  <a:pt x="430" y="10831"/>
                  <a:pt x="690" y="11257"/>
                </a:cubicBezTo>
                <a:cubicBezTo>
                  <a:pt x="1288" y="12236"/>
                  <a:pt x="2169" y="13244"/>
                  <a:pt x="3426" y="13948"/>
                </a:cubicBezTo>
                <a:cubicBezTo>
                  <a:pt x="4921" y="14785"/>
                  <a:pt x="6622" y="15453"/>
                  <a:pt x="8300" y="16130"/>
                </a:cubicBezTo>
                <a:cubicBezTo>
                  <a:pt x="10127" y="16868"/>
                  <a:pt x="11943" y="17615"/>
                  <a:pt x="13756" y="18366"/>
                </a:cubicBezTo>
                <a:cubicBezTo>
                  <a:pt x="14762" y="18783"/>
                  <a:pt x="15767" y="19201"/>
                  <a:pt x="16772" y="19619"/>
                </a:cubicBezTo>
                <a:cubicBezTo>
                  <a:pt x="17588" y="19959"/>
                  <a:pt x="18404" y="20299"/>
                  <a:pt x="19221" y="20638"/>
                </a:cubicBezTo>
                <a:cubicBezTo>
                  <a:pt x="19748" y="20857"/>
                  <a:pt x="20277" y="21075"/>
                  <a:pt x="20805" y="21294"/>
                </a:cubicBezTo>
                <a:cubicBezTo>
                  <a:pt x="21052" y="21396"/>
                  <a:pt x="21298" y="21498"/>
                  <a:pt x="21545" y="21600"/>
                </a:cubicBezTo>
                <a:cubicBezTo>
                  <a:pt x="21554" y="19045"/>
                  <a:pt x="21552" y="16490"/>
                  <a:pt x="21526" y="13936"/>
                </a:cubicBezTo>
                <a:cubicBezTo>
                  <a:pt x="21519" y="13239"/>
                  <a:pt x="21495" y="12581"/>
                  <a:pt x="21400" y="12007"/>
                </a:cubicBezTo>
                <a:close/>
              </a:path>
            </a:pathLst>
          </a:custGeom>
          <a:solidFill>
            <a:srgbClr val="335F35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14" name="Shape 33790"/>
          <p:cNvSpPr/>
          <p:nvPr/>
        </p:nvSpPr>
        <p:spPr>
          <a:xfrm>
            <a:off x="-123899" y="5798174"/>
            <a:ext cx="3011760" cy="143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45" extrusionOk="0">
                <a:moveTo>
                  <a:pt x="21065" y="865"/>
                </a:moveTo>
                <a:cubicBezTo>
                  <a:pt x="21115" y="963"/>
                  <a:pt x="21162" y="1072"/>
                  <a:pt x="21205" y="1193"/>
                </a:cubicBezTo>
                <a:cubicBezTo>
                  <a:pt x="21600" y="2305"/>
                  <a:pt x="21463" y="3974"/>
                  <a:pt x="20940" y="4708"/>
                </a:cubicBezTo>
                <a:cubicBezTo>
                  <a:pt x="20696" y="4400"/>
                  <a:pt x="20419" y="4271"/>
                  <a:pt x="20147" y="4329"/>
                </a:cubicBezTo>
                <a:cubicBezTo>
                  <a:pt x="19875" y="4387"/>
                  <a:pt x="19608" y="4633"/>
                  <a:pt x="19383" y="5075"/>
                </a:cubicBezTo>
                <a:lnTo>
                  <a:pt x="17434" y="8893"/>
                </a:lnTo>
                <a:cubicBezTo>
                  <a:pt x="17434" y="8892"/>
                  <a:pt x="17434" y="8891"/>
                  <a:pt x="17434" y="8890"/>
                </a:cubicBezTo>
                <a:cubicBezTo>
                  <a:pt x="17434" y="8889"/>
                  <a:pt x="17435" y="8887"/>
                  <a:pt x="17435" y="8886"/>
                </a:cubicBezTo>
                <a:lnTo>
                  <a:pt x="17328" y="9093"/>
                </a:lnTo>
                <a:cubicBezTo>
                  <a:pt x="17321" y="8392"/>
                  <a:pt x="17216" y="7715"/>
                  <a:pt x="17026" y="7177"/>
                </a:cubicBezTo>
                <a:cubicBezTo>
                  <a:pt x="16971" y="7020"/>
                  <a:pt x="16908" y="6877"/>
                  <a:pt x="16841" y="6749"/>
                </a:cubicBezTo>
                <a:lnTo>
                  <a:pt x="19835" y="893"/>
                </a:lnTo>
                <a:cubicBezTo>
                  <a:pt x="19885" y="793"/>
                  <a:pt x="19940" y="706"/>
                  <a:pt x="19998" y="634"/>
                </a:cubicBezTo>
                <a:cubicBezTo>
                  <a:pt x="20281" y="279"/>
                  <a:pt x="20620" y="277"/>
                  <a:pt x="20905" y="622"/>
                </a:cubicBezTo>
                <a:cubicBezTo>
                  <a:pt x="20962" y="690"/>
                  <a:pt x="21015" y="768"/>
                  <a:pt x="21065" y="865"/>
                </a:cubicBezTo>
                <a:close/>
                <a:moveTo>
                  <a:pt x="18952" y="583"/>
                </a:moveTo>
                <a:cubicBezTo>
                  <a:pt x="19002" y="679"/>
                  <a:pt x="19050" y="789"/>
                  <a:pt x="19092" y="911"/>
                </a:cubicBezTo>
                <a:cubicBezTo>
                  <a:pt x="19100" y="933"/>
                  <a:pt x="19107" y="954"/>
                  <a:pt x="19114" y="976"/>
                </a:cubicBezTo>
                <a:lnTo>
                  <a:pt x="16451" y="6193"/>
                </a:lnTo>
                <a:cubicBezTo>
                  <a:pt x="16382" y="6136"/>
                  <a:pt x="16311" y="6093"/>
                  <a:pt x="16239" y="6064"/>
                </a:cubicBezTo>
                <a:cubicBezTo>
                  <a:pt x="16166" y="6035"/>
                  <a:pt x="16092" y="6020"/>
                  <a:pt x="16019" y="6020"/>
                </a:cubicBezTo>
                <a:lnTo>
                  <a:pt x="14956" y="6024"/>
                </a:lnTo>
                <a:lnTo>
                  <a:pt x="17721" y="609"/>
                </a:lnTo>
                <a:cubicBezTo>
                  <a:pt x="18031" y="2"/>
                  <a:pt x="18455" y="-78"/>
                  <a:pt x="18792" y="336"/>
                </a:cubicBezTo>
                <a:cubicBezTo>
                  <a:pt x="18848" y="404"/>
                  <a:pt x="18901" y="487"/>
                  <a:pt x="18952" y="583"/>
                </a:cubicBezTo>
                <a:close/>
                <a:moveTo>
                  <a:pt x="20964" y="6292"/>
                </a:moveTo>
                <a:cubicBezTo>
                  <a:pt x="21306" y="7269"/>
                  <a:pt x="21250" y="8715"/>
                  <a:pt x="20838" y="9528"/>
                </a:cubicBezTo>
                <a:lnTo>
                  <a:pt x="17513" y="16042"/>
                </a:lnTo>
                <a:cubicBezTo>
                  <a:pt x="17303" y="16454"/>
                  <a:pt x="16933" y="16638"/>
                  <a:pt x="16616" y="16719"/>
                </a:cubicBezTo>
                <a:cubicBezTo>
                  <a:pt x="16298" y="16800"/>
                  <a:pt x="16034" y="16779"/>
                  <a:pt x="16034" y="16779"/>
                </a:cubicBezTo>
                <a:lnTo>
                  <a:pt x="11044" y="16788"/>
                </a:lnTo>
                <a:cubicBezTo>
                  <a:pt x="11011" y="16788"/>
                  <a:pt x="10978" y="16784"/>
                  <a:pt x="10946" y="16777"/>
                </a:cubicBezTo>
                <a:cubicBezTo>
                  <a:pt x="10914" y="16769"/>
                  <a:pt x="10882" y="16758"/>
                  <a:pt x="10851" y="16744"/>
                </a:cubicBezTo>
                <a:cubicBezTo>
                  <a:pt x="10600" y="16668"/>
                  <a:pt x="10142" y="16532"/>
                  <a:pt x="9575" y="16099"/>
                </a:cubicBezTo>
                <a:cubicBezTo>
                  <a:pt x="9008" y="15666"/>
                  <a:pt x="8332" y="14938"/>
                  <a:pt x="7644" y="13678"/>
                </a:cubicBezTo>
                <a:lnTo>
                  <a:pt x="3729" y="21445"/>
                </a:lnTo>
                <a:lnTo>
                  <a:pt x="0" y="15037"/>
                </a:lnTo>
                <a:cubicBezTo>
                  <a:pt x="1576" y="11886"/>
                  <a:pt x="3171" y="8790"/>
                  <a:pt x="4777" y="5727"/>
                </a:cubicBezTo>
                <a:cubicBezTo>
                  <a:pt x="5291" y="4746"/>
                  <a:pt x="5676" y="4005"/>
                  <a:pt x="6272" y="3325"/>
                </a:cubicBezTo>
                <a:cubicBezTo>
                  <a:pt x="7715" y="1679"/>
                  <a:pt x="9186" y="2709"/>
                  <a:pt x="11615" y="6867"/>
                </a:cubicBezTo>
                <a:lnTo>
                  <a:pt x="16011" y="6857"/>
                </a:lnTo>
                <a:cubicBezTo>
                  <a:pt x="16313" y="6857"/>
                  <a:pt x="16584" y="7182"/>
                  <a:pt x="16763" y="7693"/>
                </a:cubicBezTo>
                <a:cubicBezTo>
                  <a:pt x="16903" y="8091"/>
                  <a:pt x="16988" y="8603"/>
                  <a:pt x="16988" y="9158"/>
                </a:cubicBezTo>
                <a:cubicBezTo>
                  <a:pt x="16989" y="9651"/>
                  <a:pt x="16923" y="10122"/>
                  <a:pt x="16804" y="10511"/>
                </a:cubicBezTo>
                <a:cubicBezTo>
                  <a:pt x="16726" y="10765"/>
                  <a:pt x="16626" y="10978"/>
                  <a:pt x="16512" y="11138"/>
                </a:cubicBezTo>
                <a:cubicBezTo>
                  <a:pt x="16362" y="11347"/>
                  <a:pt x="16191" y="11458"/>
                  <a:pt x="16017" y="11460"/>
                </a:cubicBezTo>
                <a:lnTo>
                  <a:pt x="11134" y="11495"/>
                </a:lnTo>
                <a:cubicBezTo>
                  <a:pt x="11029" y="11465"/>
                  <a:pt x="10938" y="11668"/>
                  <a:pt x="10945" y="11917"/>
                </a:cubicBezTo>
                <a:cubicBezTo>
                  <a:pt x="10951" y="12114"/>
                  <a:pt x="11019" y="12269"/>
                  <a:pt x="11102" y="12275"/>
                </a:cubicBezTo>
                <a:cubicBezTo>
                  <a:pt x="11150" y="12275"/>
                  <a:pt x="11198" y="12275"/>
                  <a:pt x="11247" y="12276"/>
                </a:cubicBezTo>
                <a:cubicBezTo>
                  <a:pt x="12837" y="12283"/>
                  <a:pt x="14428" y="12280"/>
                  <a:pt x="16019" y="12271"/>
                </a:cubicBezTo>
                <a:cubicBezTo>
                  <a:pt x="16059" y="12270"/>
                  <a:pt x="16395" y="12189"/>
                  <a:pt x="16715" y="11688"/>
                </a:cubicBezTo>
                <a:cubicBezTo>
                  <a:pt x="16958" y="11309"/>
                  <a:pt x="17278" y="10417"/>
                  <a:pt x="17507" y="9990"/>
                </a:cubicBezTo>
                <a:cubicBezTo>
                  <a:pt x="18496" y="8146"/>
                  <a:pt x="19594" y="5985"/>
                  <a:pt x="19594" y="5985"/>
                </a:cubicBezTo>
                <a:cubicBezTo>
                  <a:pt x="20008" y="5176"/>
                  <a:pt x="20621" y="5314"/>
                  <a:pt x="20964" y="6292"/>
                </a:cubicBezTo>
                <a:close/>
                <a:moveTo>
                  <a:pt x="16816" y="506"/>
                </a:moveTo>
                <a:cubicBezTo>
                  <a:pt x="16866" y="602"/>
                  <a:pt x="16913" y="712"/>
                  <a:pt x="16956" y="834"/>
                </a:cubicBezTo>
                <a:cubicBezTo>
                  <a:pt x="16964" y="856"/>
                  <a:pt x="16971" y="878"/>
                  <a:pt x="16979" y="901"/>
                </a:cubicBezTo>
                <a:lnTo>
                  <a:pt x="14348" y="6053"/>
                </a:lnTo>
                <a:cubicBezTo>
                  <a:pt x="14332" y="6051"/>
                  <a:pt x="13944" y="6038"/>
                  <a:pt x="13559" y="6025"/>
                </a:cubicBezTo>
                <a:cubicBezTo>
                  <a:pt x="13174" y="6012"/>
                  <a:pt x="12793" y="6000"/>
                  <a:pt x="12793" y="6000"/>
                </a:cubicBezTo>
                <a:lnTo>
                  <a:pt x="15585" y="529"/>
                </a:lnTo>
                <a:cubicBezTo>
                  <a:pt x="15895" y="-78"/>
                  <a:pt x="16318" y="-155"/>
                  <a:pt x="16655" y="258"/>
                </a:cubicBezTo>
                <a:cubicBezTo>
                  <a:pt x="16712" y="327"/>
                  <a:pt x="16765" y="410"/>
                  <a:pt x="16816" y="506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15" name="Shape 33791"/>
          <p:cNvSpPr/>
          <p:nvPr/>
        </p:nvSpPr>
        <p:spPr>
          <a:xfrm>
            <a:off x="1056829" y="5625394"/>
            <a:ext cx="1182737" cy="566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extrusionOk="0">
                <a:moveTo>
                  <a:pt x="7809" y="0"/>
                </a:moveTo>
                <a:cubicBezTo>
                  <a:pt x="7324" y="13"/>
                  <a:pt x="6778" y="778"/>
                  <a:pt x="6478" y="2101"/>
                </a:cubicBezTo>
                <a:cubicBezTo>
                  <a:pt x="6042" y="4020"/>
                  <a:pt x="5902" y="6681"/>
                  <a:pt x="4935" y="6915"/>
                </a:cubicBezTo>
                <a:cubicBezTo>
                  <a:pt x="4142" y="7106"/>
                  <a:pt x="3470" y="4932"/>
                  <a:pt x="2692" y="5770"/>
                </a:cubicBezTo>
                <a:cubicBezTo>
                  <a:pt x="1856" y="6672"/>
                  <a:pt x="2296" y="9318"/>
                  <a:pt x="1855" y="10890"/>
                </a:cubicBezTo>
                <a:cubicBezTo>
                  <a:pt x="1466" y="12278"/>
                  <a:pt x="602" y="12401"/>
                  <a:pt x="0" y="12922"/>
                </a:cubicBezTo>
                <a:cubicBezTo>
                  <a:pt x="993" y="14021"/>
                  <a:pt x="2009" y="15267"/>
                  <a:pt x="3057" y="16653"/>
                </a:cubicBezTo>
                <a:cubicBezTo>
                  <a:pt x="4185" y="18144"/>
                  <a:pt x="5346" y="19793"/>
                  <a:pt x="6553" y="21592"/>
                </a:cubicBezTo>
                <a:lnTo>
                  <a:pt x="21600" y="21558"/>
                </a:lnTo>
                <a:cubicBezTo>
                  <a:pt x="20698" y="19805"/>
                  <a:pt x="19772" y="18119"/>
                  <a:pt x="18821" y="16502"/>
                </a:cubicBezTo>
                <a:cubicBezTo>
                  <a:pt x="17978" y="15070"/>
                  <a:pt x="17118" y="13692"/>
                  <a:pt x="16278" y="12251"/>
                </a:cubicBezTo>
                <a:cubicBezTo>
                  <a:pt x="15699" y="11257"/>
                  <a:pt x="15099" y="10210"/>
                  <a:pt x="14370" y="10081"/>
                </a:cubicBezTo>
                <a:cubicBezTo>
                  <a:pt x="13528" y="9932"/>
                  <a:pt x="12629" y="11051"/>
                  <a:pt x="11911" y="9943"/>
                </a:cubicBezTo>
                <a:cubicBezTo>
                  <a:pt x="11201" y="8846"/>
                  <a:pt x="11307" y="6325"/>
                  <a:pt x="10589" y="5248"/>
                </a:cubicBezTo>
                <a:cubicBezTo>
                  <a:pt x="10063" y="4458"/>
                  <a:pt x="9244" y="4786"/>
                  <a:pt x="8893" y="3551"/>
                </a:cubicBezTo>
                <a:cubicBezTo>
                  <a:pt x="8661" y="2736"/>
                  <a:pt x="8799" y="1628"/>
                  <a:pt x="8549" y="829"/>
                </a:cubicBezTo>
                <a:cubicBezTo>
                  <a:pt x="8369" y="255"/>
                  <a:pt x="8099" y="-8"/>
                  <a:pt x="7809" y="0"/>
                </a:cubicBezTo>
                <a:close/>
              </a:path>
            </a:pathLst>
          </a:custGeom>
          <a:solidFill>
            <a:srgbClr val="335F35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56503" tIns="56503" rIns="56503" bIns="56503" numCol="1" anchor="ctr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16" name="Freeform 39"/>
          <p:cNvSpPr/>
          <p:nvPr/>
        </p:nvSpPr>
        <p:spPr>
          <a:xfrm>
            <a:off x="-1176710" y="6015154"/>
            <a:ext cx="2337346" cy="1348086"/>
          </a:xfrm>
          <a:custGeom>
            <a:avLst/>
            <a:gdLst>
              <a:gd name="connsiteX0" fmla="*/ 2961514 w 4686188"/>
              <a:gd name="connsiteY0" fmla="*/ 0 h 2484883"/>
              <a:gd name="connsiteX1" fmla="*/ 4686188 w 4686188"/>
              <a:gd name="connsiteY1" fmla="*/ 2054923 h 2484883"/>
              <a:gd name="connsiteX2" fmla="*/ 4173826 w 4686188"/>
              <a:gd name="connsiteY2" fmla="*/ 2484883 h 2484883"/>
              <a:gd name="connsiteX3" fmla="*/ 0 w 4686188"/>
              <a:gd name="connsiteY3" fmla="*/ 2484883 h 248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188" h="2484883">
                <a:moveTo>
                  <a:pt x="2961514" y="0"/>
                </a:moveTo>
                <a:lnTo>
                  <a:pt x="4686188" y="2054923"/>
                </a:lnTo>
                <a:lnTo>
                  <a:pt x="4173826" y="2484883"/>
                </a:lnTo>
                <a:lnTo>
                  <a:pt x="0" y="2484883"/>
                </a:lnTo>
                <a:close/>
              </a:path>
            </a:pathLst>
          </a:custGeom>
          <a:solidFill>
            <a:srgbClr val="46764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300" dirty="0">
              <a:latin typeface="Lato Light" panose="020F0502020204030203" pitchFamily="34" charset="0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397838" y="54490"/>
            <a:ext cx="11579276" cy="346673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Выполненные мероприятия по достижению результата предоставления гранта в 2021 году</a:t>
            </a:r>
          </a:p>
        </p:txBody>
      </p:sp>
      <p:sp>
        <p:nvSpPr>
          <p:cNvPr id="18" name="TextBox 41"/>
          <p:cNvSpPr txBox="1"/>
          <p:nvPr/>
        </p:nvSpPr>
        <p:spPr>
          <a:xfrm>
            <a:off x="1606674" y="524368"/>
            <a:ext cx="9643393" cy="1482368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Georgia" panose="02040502050405020303" pitchFamily="18" charset="0"/>
              </a:rPr>
              <a:t>Мероприятия по приобретению селекционной, семеноводческой и животноводческой техники, лабораторного оборудования для создания и внедрения современных технологий, выполняемые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за счет средств гранта</a:t>
            </a:r>
          </a:p>
          <a:p>
            <a:pPr algn="ctr"/>
            <a:endParaRPr lang="en-US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3189908" y="1930716"/>
          <a:ext cx="9363447" cy="4855255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961727"/>
                <a:gridCol w="8401720"/>
              </a:tblGrid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№ п/п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Наименование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оборудования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основного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средства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)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598703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1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Автоматический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альвеограф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для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определения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хлебопекарных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характеристик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муки</a:t>
                      </a:r>
                      <a:endParaRPr lang="en-US" sz="17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543788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Устройство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для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механизированного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отмывания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клейковины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с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бачком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для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воды</a:t>
                      </a:r>
                      <a:endParaRPr lang="en-US" sz="17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3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Прибор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для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определения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числа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падения</a:t>
                      </a:r>
                      <a:endParaRPr lang="en-US" sz="17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4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Анализатор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инфракрасный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в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комплекте</a:t>
                      </a:r>
                      <a:endParaRPr lang="en-US" sz="17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5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Система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капиллярного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электрофореза</a:t>
                      </a:r>
                      <a:endParaRPr lang="en-US" sz="17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6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Комплекс аппаратно‐программный для исследований на базе хроматографа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7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Стерилизатор паровой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8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Баня водяная восьмиместная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9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Облучатель – рециркулятор воздуха ультрафиолетовый бактерицидный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10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Микроскоп цифровой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11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Анналитические весы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12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Лабораторные весы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0939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13</a:t>
                      </a:r>
                    </a:p>
                  </a:txBody>
                  <a:tcPr marL="10046" marR="10046" marT="10045" marB="10045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Термостат электрический суховоздушный охлаждающий</a:t>
                      </a:r>
                    </a:p>
                  </a:txBody>
                  <a:tcPr marL="10046" marR="10046" marT="10045" marB="10045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pic>
        <p:nvPicPr>
          <p:cNvPr id="59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9444" y="6415629"/>
            <a:ext cx="1524967" cy="756749"/>
          </a:xfrm>
          <a:prstGeom prst="rect">
            <a:avLst/>
          </a:prstGeom>
        </p:spPr>
      </p:pic>
      <p:sp>
        <p:nvSpPr>
          <p:cNvPr id="60" name="Google Shape;164;p26"/>
          <p:cNvSpPr/>
          <p:nvPr/>
        </p:nvSpPr>
        <p:spPr>
          <a:xfrm>
            <a:off x="10906498" y="412529"/>
            <a:ext cx="1553096" cy="1391615"/>
          </a:xfrm>
          <a:prstGeom prst="rect">
            <a:avLst/>
          </a:prstGeom>
          <a:blipFill rotWithShape="1">
            <a:blip r:embed="rId3" cstate="print"/>
            <a:stretch>
              <a:fillRect r="-9000" b="-6000"/>
            </a:stretch>
          </a:blipFill>
          <a:ln w="28575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128556" tIns="128556" rIns="128556" bIns="128556" anchor="ctr" anchorCtr="0">
            <a:noAutofit/>
          </a:bodyPr>
          <a:lstStyle/>
          <a:p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0"/>
          <p:cNvSpPr txBox="1"/>
          <p:nvPr/>
        </p:nvSpPr>
        <p:spPr>
          <a:xfrm>
            <a:off x="397838" y="54490"/>
            <a:ext cx="11579276" cy="346673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Выполненные мероприятия по достижению результата предоставления гранта в </a:t>
            </a:r>
            <a:r>
              <a:rPr lang="en-IN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202</a:t>
            </a:r>
            <a:r>
              <a:rPr lang="ru-RU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2</a:t>
            </a:r>
            <a:r>
              <a:rPr lang="en-IN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году</a:t>
            </a:r>
          </a:p>
        </p:txBody>
      </p:sp>
      <p:sp>
        <p:nvSpPr>
          <p:cNvPr id="19" name="Freeform 42"/>
          <p:cNvSpPr>
            <a:spLocks noChangeArrowheads="1"/>
          </p:cNvSpPr>
          <p:nvPr/>
        </p:nvSpPr>
        <p:spPr bwMode="auto">
          <a:xfrm>
            <a:off x="762149" y="2218682"/>
            <a:ext cx="536451" cy="575933"/>
          </a:xfrm>
          <a:custGeom>
            <a:avLst/>
            <a:gdLst>
              <a:gd name="connsiteX0" fmla="*/ 45498 w 558129"/>
              <a:gd name="connsiteY0" fmla="*/ 523875 h 599238"/>
              <a:gd name="connsiteX1" fmla="*/ 55203 w 558129"/>
              <a:gd name="connsiteY1" fmla="*/ 533220 h 599238"/>
              <a:gd name="connsiteX2" fmla="*/ 45498 w 558129"/>
              <a:gd name="connsiteY2" fmla="*/ 542566 h 599238"/>
              <a:gd name="connsiteX3" fmla="*/ 36512 w 558129"/>
              <a:gd name="connsiteY3" fmla="*/ 533220 h 599238"/>
              <a:gd name="connsiteX4" fmla="*/ 45498 w 558129"/>
              <a:gd name="connsiteY4" fmla="*/ 523875 h 599238"/>
              <a:gd name="connsiteX5" fmla="*/ 495071 w 558129"/>
              <a:gd name="connsiteY5" fmla="*/ 438625 h 599238"/>
              <a:gd name="connsiteX6" fmla="*/ 457626 w 558129"/>
              <a:gd name="connsiteY6" fmla="*/ 449789 h 599238"/>
              <a:gd name="connsiteX7" fmla="*/ 394257 w 558129"/>
              <a:gd name="connsiteY7" fmla="*/ 470675 h 599238"/>
              <a:gd name="connsiteX8" fmla="*/ 396057 w 558129"/>
              <a:gd name="connsiteY8" fmla="*/ 490842 h 599238"/>
              <a:gd name="connsiteX9" fmla="*/ 394977 w 558129"/>
              <a:gd name="connsiteY9" fmla="*/ 497684 h 599238"/>
              <a:gd name="connsiteX10" fmla="*/ 492911 w 558129"/>
              <a:gd name="connsiteY10" fmla="*/ 464193 h 599238"/>
              <a:gd name="connsiteX11" fmla="*/ 510913 w 558129"/>
              <a:gd name="connsiteY11" fmla="*/ 456991 h 599238"/>
              <a:gd name="connsiteX12" fmla="*/ 507313 w 558129"/>
              <a:gd name="connsiteY12" fmla="*/ 443667 h 599238"/>
              <a:gd name="connsiteX13" fmla="*/ 495071 w 558129"/>
              <a:gd name="connsiteY13" fmla="*/ 438625 h 599238"/>
              <a:gd name="connsiteX14" fmla="*/ 117017 w 558129"/>
              <a:gd name="connsiteY14" fmla="*/ 422059 h 599238"/>
              <a:gd name="connsiteX15" fmla="*/ 100815 w 558129"/>
              <a:gd name="connsiteY15" fmla="*/ 428542 h 599238"/>
              <a:gd name="connsiteX16" fmla="*/ 93614 w 558129"/>
              <a:gd name="connsiteY16" fmla="*/ 445467 h 599238"/>
              <a:gd name="connsiteX17" fmla="*/ 93253 w 558129"/>
              <a:gd name="connsiteY17" fmla="*/ 538738 h 599238"/>
              <a:gd name="connsiteX18" fmla="*/ 110536 w 558129"/>
              <a:gd name="connsiteY18" fmla="*/ 561426 h 599238"/>
              <a:gd name="connsiteX19" fmla="*/ 526756 w 558129"/>
              <a:gd name="connsiteY19" fmla="*/ 494443 h 599238"/>
              <a:gd name="connsiteX20" fmla="*/ 540077 w 558129"/>
              <a:gd name="connsiteY20" fmla="*/ 477158 h 599238"/>
              <a:gd name="connsiteX21" fmla="*/ 536117 w 558129"/>
              <a:gd name="connsiteY21" fmla="*/ 469955 h 599238"/>
              <a:gd name="connsiteX22" fmla="*/ 499752 w 558129"/>
              <a:gd name="connsiteY22" fmla="*/ 481119 h 599238"/>
              <a:gd name="connsiteX23" fmla="*/ 368333 w 558129"/>
              <a:gd name="connsiteY23" fmla="*/ 522172 h 599238"/>
              <a:gd name="connsiteX24" fmla="*/ 311445 w 558129"/>
              <a:gd name="connsiteY24" fmla="*/ 529735 h 599238"/>
              <a:gd name="connsiteX25" fmla="*/ 235114 w 558129"/>
              <a:gd name="connsiteY25" fmla="*/ 523613 h 599238"/>
              <a:gd name="connsiteX26" fmla="*/ 227193 w 558129"/>
              <a:gd name="connsiteY26" fmla="*/ 513530 h 599238"/>
              <a:gd name="connsiteX27" fmla="*/ 237274 w 558129"/>
              <a:gd name="connsiteY27" fmla="*/ 505607 h 599238"/>
              <a:gd name="connsiteX28" fmla="*/ 362572 w 558129"/>
              <a:gd name="connsiteY28" fmla="*/ 504887 h 599238"/>
              <a:gd name="connsiteX29" fmla="*/ 362932 w 558129"/>
              <a:gd name="connsiteY29" fmla="*/ 504887 h 599238"/>
              <a:gd name="connsiteX30" fmla="*/ 378054 w 558129"/>
              <a:gd name="connsiteY30" fmla="*/ 489402 h 599238"/>
              <a:gd name="connsiteX31" fmla="*/ 372653 w 558129"/>
              <a:gd name="connsiteY31" fmla="*/ 467794 h 599238"/>
              <a:gd name="connsiteX32" fmla="*/ 356811 w 558129"/>
              <a:gd name="connsiteY32" fmla="*/ 462033 h 599238"/>
              <a:gd name="connsiteX33" fmla="*/ 242675 w 558129"/>
              <a:gd name="connsiteY33" fmla="*/ 443667 h 599238"/>
              <a:gd name="connsiteX34" fmla="*/ 117377 w 558129"/>
              <a:gd name="connsiteY34" fmla="*/ 422059 h 599238"/>
              <a:gd name="connsiteX35" fmla="*/ 21603 w 558129"/>
              <a:gd name="connsiteY35" fmla="*/ 422059 h 599238"/>
              <a:gd name="connsiteX36" fmla="*/ 18363 w 558129"/>
              <a:gd name="connsiteY36" fmla="*/ 425300 h 599238"/>
              <a:gd name="connsiteX37" fmla="*/ 18363 w 558129"/>
              <a:gd name="connsiteY37" fmla="*/ 558545 h 599238"/>
              <a:gd name="connsiteX38" fmla="*/ 21603 w 558129"/>
              <a:gd name="connsiteY38" fmla="*/ 562146 h 599238"/>
              <a:gd name="connsiteX39" fmla="*/ 72010 w 558129"/>
              <a:gd name="connsiteY39" fmla="*/ 562146 h 599238"/>
              <a:gd name="connsiteX40" fmla="*/ 75251 w 558129"/>
              <a:gd name="connsiteY40" fmla="*/ 558545 h 599238"/>
              <a:gd name="connsiteX41" fmla="*/ 75251 w 558129"/>
              <a:gd name="connsiteY41" fmla="*/ 425300 h 599238"/>
              <a:gd name="connsiteX42" fmla="*/ 72010 w 558129"/>
              <a:gd name="connsiteY42" fmla="*/ 422059 h 599238"/>
              <a:gd name="connsiteX43" fmla="*/ 241235 w 558129"/>
              <a:gd name="connsiteY43" fmla="*/ 168536 h 599238"/>
              <a:gd name="connsiteX44" fmla="*/ 241235 w 558129"/>
              <a:gd name="connsiteY44" fmla="*/ 204908 h 599238"/>
              <a:gd name="connsiteX45" fmla="*/ 286961 w 558129"/>
              <a:gd name="connsiteY45" fmla="*/ 251003 h 599238"/>
              <a:gd name="connsiteX46" fmla="*/ 334848 w 558129"/>
              <a:gd name="connsiteY46" fmla="*/ 251003 h 599238"/>
              <a:gd name="connsiteX47" fmla="*/ 380575 w 558129"/>
              <a:gd name="connsiteY47" fmla="*/ 204908 h 599238"/>
              <a:gd name="connsiteX48" fmla="*/ 380575 w 558129"/>
              <a:gd name="connsiteY48" fmla="*/ 168536 h 599238"/>
              <a:gd name="connsiteX49" fmla="*/ 241235 w 558129"/>
              <a:gd name="connsiteY49" fmla="*/ 110917 h 599238"/>
              <a:gd name="connsiteX50" fmla="*/ 241235 w 558129"/>
              <a:gd name="connsiteY50" fmla="*/ 150530 h 599238"/>
              <a:gd name="connsiteX51" fmla="*/ 380575 w 558129"/>
              <a:gd name="connsiteY51" fmla="*/ 150530 h 599238"/>
              <a:gd name="connsiteX52" fmla="*/ 380575 w 558129"/>
              <a:gd name="connsiteY52" fmla="*/ 110917 h 599238"/>
              <a:gd name="connsiteX53" fmla="*/ 356811 w 558129"/>
              <a:gd name="connsiteY53" fmla="*/ 110917 h 599238"/>
              <a:gd name="connsiteX54" fmla="*/ 264998 w 558129"/>
              <a:gd name="connsiteY54" fmla="*/ 110917 h 599238"/>
              <a:gd name="connsiteX55" fmla="*/ 264998 w 558129"/>
              <a:gd name="connsiteY55" fmla="*/ 0 h 599238"/>
              <a:gd name="connsiteX56" fmla="*/ 273999 w 558129"/>
              <a:gd name="connsiteY56" fmla="*/ 9003 h 599238"/>
              <a:gd name="connsiteX57" fmla="*/ 273999 w 558129"/>
              <a:gd name="connsiteY57" fmla="*/ 92911 h 599238"/>
              <a:gd name="connsiteX58" fmla="*/ 347810 w 558129"/>
              <a:gd name="connsiteY58" fmla="*/ 92911 h 599238"/>
              <a:gd name="connsiteX59" fmla="*/ 347810 w 558129"/>
              <a:gd name="connsiteY59" fmla="*/ 9003 h 599238"/>
              <a:gd name="connsiteX60" fmla="*/ 356811 w 558129"/>
              <a:gd name="connsiteY60" fmla="*/ 0 h 599238"/>
              <a:gd name="connsiteX61" fmla="*/ 365813 w 558129"/>
              <a:gd name="connsiteY61" fmla="*/ 9003 h 599238"/>
              <a:gd name="connsiteX62" fmla="*/ 365813 w 558129"/>
              <a:gd name="connsiteY62" fmla="*/ 92911 h 599238"/>
              <a:gd name="connsiteX63" fmla="*/ 389936 w 558129"/>
              <a:gd name="connsiteY63" fmla="*/ 92911 h 599238"/>
              <a:gd name="connsiteX64" fmla="*/ 408299 w 558129"/>
              <a:gd name="connsiteY64" fmla="*/ 92911 h 599238"/>
              <a:gd name="connsiteX65" fmla="*/ 417300 w 558129"/>
              <a:gd name="connsiteY65" fmla="*/ 101914 h 599238"/>
              <a:gd name="connsiteX66" fmla="*/ 408299 w 558129"/>
              <a:gd name="connsiteY66" fmla="*/ 110917 h 599238"/>
              <a:gd name="connsiteX67" fmla="*/ 398937 w 558129"/>
              <a:gd name="connsiteY67" fmla="*/ 110917 h 599238"/>
              <a:gd name="connsiteX68" fmla="*/ 398937 w 558129"/>
              <a:gd name="connsiteY68" fmla="*/ 204908 h 599238"/>
              <a:gd name="connsiteX69" fmla="*/ 334848 w 558129"/>
              <a:gd name="connsiteY69" fmla="*/ 269009 h 599238"/>
              <a:gd name="connsiteX70" fmla="*/ 315765 w 558129"/>
              <a:gd name="connsiteY70" fmla="*/ 269009 h 599238"/>
              <a:gd name="connsiteX71" fmla="*/ 282641 w 558129"/>
              <a:gd name="connsiteY71" fmla="*/ 351116 h 599238"/>
              <a:gd name="connsiteX72" fmla="*/ 343129 w 558129"/>
              <a:gd name="connsiteY72" fmla="*/ 342473 h 599238"/>
              <a:gd name="connsiteX73" fmla="*/ 351410 w 558129"/>
              <a:gd name="connsiteY73" fmla="*/ 345714 h 599238"/>
              <a:gd name="connsiteX74" fmla="*/ 352851 w 558129"/>
              <a:gd name="connsiteY74" fmla="*/ 355077 h 599238"/>
              <a:gd name="connsiteX75" fmla="*/ 316846 w 558129"/>
              <a:gd name="connsiteY75" fmla="*/ 443306 h 599238"/>
              <a:gd name="connsiteX76" fmla="*/ 356451 w 558129"/>
              <a:gd name="connsiteY76" fmla="*/ 443667 h 599238"/>
              <a:gd name="connsiteX77" fmla="*/ 384175 w 558129"/>
              <a:gd name="connsiteY77" fmla="*/ 454470 h 599238"/>
              <a:gd name="connsiteX78" fmla="*/ 451145 w 558129"/>
              <a:gd name="connsiteY78" fmla="*/ 432863 h 599238"/>
              <a:gd name="connsiteX79" fmla="*/ 495071 w 558129"/>
              <a:gd name="connsiteY79" fmla="*/ 420259 h 599238"/>
              <a:gd name="connsiteX80" fmla="*/ 521715 w 558129"/>
              <a:gd name="connsiteY80" fmla="*/ 432143 h 599238"/>
              <a:gd name="connsiteX81" fmla="*/ 528916 w 558129"/>
              <a:gd name="connsiteY81" fmla="*/ 451949 h 599238"/>
              <a:gd name="connsiteX82" fmla="*/ 547639 w 558129"/>
              <a:gd name="connsiteY82" fmla="*/ 456271 h 599238"/>
              <a:gd name="connsiteX83" fmla="*/ 558080 w 558129"/>
              <a:gd name="connsiteY83" fmla="*/ 478238 h 599238"/>
              <a:gd name="connsiteX84" fmla="*/ 537557 w 558129"/>
              <a:gd name="connsiteY84" fmla="*/ 509208 h 599238"/>
              <a:gd name="connsiteX85" fmla="*/ 260317 w 558129"/>
              <a:gd name="connsiteY85" fmla="*/ 599238 h 599238"/>
              <a:gd name="connsiteX86" fmla="*/ 106215 w 558129"/>
              <a:gd name="connsiteY86" fmla="*/ 579071 h 599238"/>
              <a:gd name="connsiteX87" fmla="*/ 90013 w 558129"/>
              <a:gd name="connsiteY87" fmla="*/ 570429 h 599238"/>
              <a:gd name="connsiteX88" fmla="*/ 72010 w 558129"/>
              <a:gd name="connsiteY88" fmla="*/ 580152 h 599238"/>
              <a:gd name="connsiteX89" fmla="*/ 21603 w 558129"/>
              <a:gd name="connsiteY89" fmla="*/ 580152 h 599238"/>
              <a:gd name="connsiteX90" fmla="*/ 0 w 558129"/>
              <a:gd name="connsiteY90" fmla="*/ 558545 h 599238"/>
              <a:gd name="connsiteX91" fmla="*/ 0 w 558129"/>
              <a:gd name="connsiteY91" fmla="*/ 425300 h 599238"/>
              <a:gd name="connsiteX92" fmla="*/ 21603 w 558129"/>
              <a:gd name="connsiteY92" fmla="*/ 404053 h 599238"/>
              <a:gd name="connsiteX93" fmla="*/ 72010 w 558129"/>
              <a:gd name="connsiteY93" fmla="*/ 404053 h 599238"/>
              <a:gd name="connsiteX94" fmla="*/ 90013 w 558129"/>
              <a:gd name="connsiteY94" fmla="*/ 414137 h 599238"/>
              <a:gd name="connsiteX95" fmla="*/ 118097 w 558129"/>
              <a:gd name="connsiteY95" fmla="*/ 404053 h 599238"/>
              <a:gd name="connsiteX96" fmla="*/ 252036 w 558129"/>
              <a:gd name="connsiteY96" fmla="*/ 428181 h 599238"/>
              <a:gd name="connsiteX97" fmla="*/ 297763 w 558129"/>
              <a:gd name="connsiteY97" fmla="*/ 442226 h 599238"/>
              <a:gd name="connsiteX98" fmla="*/ 329807 w 558129"/>
              <a:gd name="connsiteY98" fmla="*/ 362640 h 599238"/>
              <a:gd name="connsiteX99" fmla="*/ 270039 w 558129"/>
              <a:gd name="connsiteY99" fmla="*/ 370922 h 599238"/>
              <a:gd name="connsiteX100" fmla="*/ 261398 w 558129"/>
              <a:gd name="connsiteY100" fmla="*/ 367681 h 599238"/>
              <a:gd name="connsiteX101" fmla="*/ 260317 w 558129"/>
              <a:gd name="connsiteY101" fmla="*/ 358678 h 599238"/>
              <a:gd name="connsiteX102" fmla="*/ 296323 w 558129"/>
              <a:gd name="connsiteY102" fmla="*/ 269009 h 599238"/>
              <a:gd name="connsiteX103" fmla="*/ 286961 w 558129"/>
              <a:gd name="connsiteY103" fmla="*/ 269009 h 599238"/>
              <a:gd name="connsiteX104" fmla="*/ 222872 w 558129"/>
              <a:gd name="connsiteY104" fmla="*/ 204908 h 599238"/>
              <a:gd name="connsiteX105" fmla="*/ 222872 w 558129"/>
              <a:gd name="connsiteY105" fmla="*/ 110917 h 599238"/>
              <a:gd name="connsiteX106" fmla="*/ 213511 w 558129"/>
              <a:gd name="connsiteY106" fmla="*/ 110917 h 599238"/>
              <a:gd name="connsiteX107" fmla="*/ 204509 w 558129"/>
              <a:gd name="connsiteY107" fmla="*/ 101914 h 599238"/>
              <a:gd name="connsiteX108" fmla="*/ 213511 w 558129"/>
              <a:gd name="connsiteY108" fmla="*/ 92911 h 599238"/>
              <a:gd name="connsiteX109" fmla="*/ 231873 w 558129"/>
              <a:gd name="connsiteY109" fmla="*/ 92911 h 599238"/>
              <a:gd name="connsiteX110" fmla="*/ 255997 w 558129"/>
              <a:gd name="connsiteY110" fmla="*/ 92911 h 599238"/>
              <a:gd name="connsiteX111" fmla="*/ 255997 w 558129"/>
              <a:gd name="connsiteY111" fmla="*/ 9003 h 599238"/>
              <a:gd name="connsiteX112" fmla="*/ 264998 w 558129"/>
              <a:gd name="connsiteY112" fmla="*/ 0 h 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8129" h="599238">
                <a:moveTo>
                  <a:pt x="45498" y="523875"/>
                </a:moveTo>
                <a:cubicBezTo>
                  <a:pt x="50889" y="523875"/>
                  <a:pt x="55203" y="527829"/>
                  <a:pt x="55203" y="533220"/>
                </a:cubicBezTo>
                <a:cubicBezTo>
                  <a:pt x="55203" y="538252"/>
                  <a:pt x="50889" y="542566"/>
                  <a:pt x="45498" y="542566"/>
                </a:cubicBezTo>
                <a:cubicBezTo>
                  <a:pt x="40466" y="542566"/>
                  <a:pt x="36512" y="538252"/>
                  <a:pt x="36512" y="533220"/>
                </a:cubicBezTo>
                <a:cubicBezTo>
                  <a:pt x="36512" y="527829"/>
                  <a:pt x="40466" y="523875"/>
                  <a:pt x="45498" y="523875"/>
                </a:cubicBezTo>
                <a:close/>
                <a:moveTo>
                  <a:pt x="495071" y="438625"/>
                </a:moveTo>
                <a:cubicBezTo>
                  <a:pt x="486430" y="438625"/>
                  <a:pt x="473828" y="443667"/>
                  <a:pt x="457626" y="449789"/>
                </a:cubicBezTo>
                <a:cubicBezTo>
                  <a:pt x="440703" y="456271"/>
                  <a:pt x="420180" y="464193"/>
                  <a:pt x="394257" y="470675"/>
                </a:cubicBezTo>
                <a:cubicBezTo>
                  <a:pt x="396057" y="476437"/>
                  <a:pt x="396777" y="483280"/>
                  <a:pt x="396057" y="490842"/>
                </a:cubicBezTo>
                <a:cubicBezTo>
                  <a:pt x="396057" y="493003"/>
                  <a:pt x="395337" y="495164"/>
                  <a:pt x="394977" y="497684"/>
                </a:cubicBezTo>
                <a:cubicBezTo>
                  <a:pt x="438903" y="486881"/>
                  <a:pt x="470588" y="473556"/>
                  <a:pt x="492911" y="464193"/>
                </a:cubicBezTo>
                <a:cubicBezTo>
                  <a:pt x="499392" y="461312"/>
                  <a:pt x="505513" y="458792"/>
                  <a:pt x="510913" y="456991"/>
                </a:cubicBezTo>
                <a:cubicBezTo>
                  <a:pt x="511273" y="451589"/>
                  <a:pt x="509833" y="446908"/>
                  <a:pt x="507313" y="443667"/>
                </a:cubicBezTo>
                <a:cubicBezTo>
                  <a:pt x="504432" y="440065"/>
                  <a:pt x="500472" y="438625"/>
                  <a:pt x="495071" y="438625"/>
                </a:cubicBezTo>
                <a:close/>
                <a:moveTo>
                  <a:pt x="117017" y="422059"/>
                </a:moveTo>
                <a:cubicBezTo>
                  <a:pt x="110896" y="422059"/>
                  <a:pt x="105135" y="424220"/>
                  <a:pt x="100815" y="428542"/>
                </a:cubicBezTo>
                <a:cubicBezTo>
                  <a:pt x="96134" y="432863"/>
                  <a:pt x="93614" y="438985"/>
                  <a:pt x="93614" y="445467"/>
                </a:cubicBezTo>
                <a:lnTo>
                  <a:pt x="93253" y="538738"/>
                </a:lnTo>
                <a:cubicBezTo>
                  <a:pt x="93253" y="549182"/>
                  <a:pt x="100455" y="558545"/>
                  <a:pt x="110536" y="561426"/>
                </a:cubicBezTo>
                <a:cubicBezTo>
                  <a:pt x="185067" y="581232"/>
                  <a:pt x="374454" y="614003"/>
                  <a:pt x="526756" y="494443"/>
                </a:cubicBezTo>
                <a:cubicBezTo>
                  <a:pt x="531436" y="491202"/>
                  <a:pt x="539717" y="483280"/>
                  <a:pt x="540077" y="477158"/>
                </a:cubicBezTo>
                <a:cubicBezTo>
                  <a:pt x="540077" y="476077"/>
                  <a:pt x="540438" y="473556"/>
                  <a:pt x="536117" y="469955"/>
                </a:cubicBezTo>
                <a:cubicBezTo>
                  <a:pt x="532876" y="467074"/>
                  <a:pt x="515954" y="474277"/>
                  <a:pt x="499752" y="481119"/>
                </a:cubicBezTo>
                <a:cubicBezTo>
                  <a:pt x="472028" y="492643"/>
                  <a:pt x="430262" y="510289"/>
                  <a:pt x="368333" y="522172"/>
                </a:cubicBezTo>
                <a:cubicBezTo>
                  <a:pt x="354651" y="527214"/>
                  <a:pt x="335568" y="529735"/>
                  <a:pt x="311445" y="529735"/>
                </a:cubicBezTo>
                <a:cubicBezTo>
                  <a:pt x="289842" y="529735"/>
                  <a:pt x="264278" y="527574"/>
                  <a:pt x="235114" y="523613"/>
                </a:cubicBezTo>
                <a:cubicBezTo>
                  <a:pt x="230073" y="523253"/>
                  <a:pt x="226473" y="518571"/>
                  <a:pt x="227193" y="513530"/>
                </a:cubicBezTo>
                <a:cubicBezTo>
                  <a:pt x="227913" y="508848"/>
                  <a:pt x="232593" y="505247"/>
                  <a:pt x="237274" y="505607"/>
                </a:cubicBezTo>
                <a:cubicBezTo>
                  <a:pt x="312525" y="516050"/>
                  <a:pt x="346730" y="511009"/>
                  <a:pt x="362572" y="504887"/>
                </a:cubicBezTo>
                <a:lnTo>
                  <a:pt x="362932" y="504887"/>
                </a:lnTo>
                <a:cubicBezTo>
                  <a:pt x="377334" y="499125"/>
                  <a:pt x="378054" y="491922"/>
                  <a:pt x="378054" y="489402"/>
                </a:cubicBezTo>
                <a:cubicBezTo>
                  <a:pt x="378774" y="479678"/>
                  <a:pt x="376614" y="472476"/>
                  <a:pt x="372653" y="467794"/>
                </a:cubicBezTo>
                <a:cubicBezTo>
                  <a:pt x="366173" y="461672"/>
                  <a:pt x="357171" y="462033"/>
                  <a:pt x="356811" y="462033"/>
                </a:cubicBezTo>
                <a:cubicBezTo>
                  <a:pt x="274719" y="463113"/>
                  <a:pt x="259957" y="454110"/>
                  <a:pt x="242675" y="443667"/>
                </a:cubicBezTo>
                <a:cubicBezTo>
                  <a:pt x="227553" y="434664"/>
                  <a:pt x="209910" y="424580"/>
                  <a:pt x="117377" y="422059"/>
                </a:cubicBezTo>
                <a:close/>
                <a:moveTo>
                  <a:pt x="21603" y="422059"/>
                </a:moveTo>
                <a:cubicBezTo>
                  <a:pt x="19803" y="422059"/>
                  <a:pt x="18363" y="423860"/>
                  <a:pt x="18363" y="425300"/>
                </a:cubicBezTo>
                <a:lnTo>
                  <a:pt x="18363" y="558545"/>
                </a:lnTo>
                <a:cubicBezTo>
                  <a:pt x="18363" y="560345"/>
                  <a:pt x="19803" y="562146"/>
                  <a:pt x="21603" y="562146"/>
                </a:cubicBezTo>
                <a:lnTo>
                  <a:pt x="72010" y="562146"/>
                </a:lnTo>
                <a:cubicBezTo>
                  <a:pt x="73811" y="562146"/>
                  <a:pt x="75251" y="560345"/>
                  <a:pt x="75251" y="558545"/>
                </a:cubicBezTo>
                <a:lnTo>
                  <a:pt x="75251" y="425300"/>
                </a:lnTo>
                <a:cubicBezTo>
                  <a:pt x="75251" y="423860"/>
                  <a:pt x="73811" y="422059"/>
                  <a:pt x="72010" y="422059"/>
                </a:cubicBezTo>
                <a:close/>
                <a:moveTo>
                  <a:pt x="241235" y="168536"/>
                </a:moveTo>
                <a:lnTo>
                  <a:pt x="241235" y="204908"/>
                </a:lnTo>
                <a:cubicBezTo>
                  <a:pt x="241235" y="230116"/>
                  <a:pt x="261758" y="251003"/>
                  <a:pt x="286961" y="251003"/>
                </a:cubicBezTo>
                <a:lnTo>
                  <a:pt x="334848" y="251003"/>
                </a:lnTo>
                <a:cubicBezTo>
                  <a:pt x="360412" y="251003"/>
                  <a:pt x="380575" y="230116"/>
                  <a:pt x="380575" y="204908"/>
                </a:cubicBezTo>
                <a:lnTo>
                  <a:pt x="380575" y="168536"/>
                </a:lnTo>
                <a:close/>
                <a:moveTo>
                  <a:pt x="241235" y="110917"/>
                </a:moveTo>
                <a:lnTo>
                  <a:pt x="241235" y="150530"/>
                </a:lnTo>
                <a:lnTo>
                  <a:pt x="380575" y="150530"/>
                </a:lnTo>
                <a:lnTo>
                  <a:pt x="380575" y="110917"/>
                </a:lnTo>
                <a:lnTo>
                  <a:pt x="356811" y="110917"/>
                </a:lnTo>
                <a:lnTo>
                  <a:pt x="264998" y="110917"/>
                </a:lnTo>
                <a:close/>
                <a:moveTo>
                  <a:pt x="264998" y="0"/>
                </a:moveTo>
                <a:cubicBezTo>
                  <a:pt x="270039" y="0"/>
                  <a:pt x="273999" y="3961"/>
                  <a:pt x="273999" y="9003"/>
                </a:cubicBezTo>
                <a:lnTo>
                  <a:pt x="273999" y="92911"/>
                </a:lnTo>
                <a:lnTo>
                  <a:pt x="347810" y="92911"/>
                </a:lnTo>
                <a:lnTo>
                  <a:pt x="347810" y="9003"/>
                </a:lnTo>
                <a:cubicBezTo>
                  <a:pt x="347810" y="3961"/>
                  <a:pt x="351771" y="0"/>
                  <a:pt x="356811" y="0"/>
                </a:cubicBezTo>
                <a:cubicBezTo>
                  <a:pt x="361852" y="0"/>
                  <a:pt x="365813" y="3961"/>
                  <a:pt x="365813" y="9003"/>
                </a:cubicBezTo>
                <a:lnTo>
                  <a:pt x="365813" y="92911"/>
                </a:lnTo>
                <a:lnTo>
                  <a:pt x="389936" y="92911"/>
                </a:lnTo>
                <a:lnTo>
                  <a:pt x="408299" y="92911"/>
                </a:lnTo>
                <a:cubicBezTo>
                  <a:pt x="413339" y="92911"/>
                  <a:pt x="417300" y="97232"/>
                  <a:pt x="417300" y="101914"/>
                </a:cubicBezTo>
                <a:cubicBezTo>
                  <a:pt x="417300" y="106955"/>
                  <a:pt x="413339" y="110917"/>
                  <a:pt x="408299" y="110917"/>
                </a:cubicBezTo>
                <a:lnTo>
                  <a:pt x="398937" y="110917"/>
                </a:lnTo>
                <a:lnTo>
                  <a:pt x="398937" y="204908"/>
                </a:lnTo>
                <a:cubicBezTo>
                  <a:pt x="398937" y="240199"/>
                  <a:pt x="370133" y="269009"/>
                  <a:pt x="334848" y="269009"/>
                </a:cubicBezTo>
                <a:lnTo>
                  <a:pt x="315765" y="269009"/>
                </a:lnTo>
                <a:lnTo>
                  <a:pt x="282641" y="351116"/>
                </a:lnTo>
                <a:lnTo>
                  <a:pt x="343129" y="342473"/>
                </a:lnTo>
                <a:cubicBezTo>
                  <a:pt x="346370" y="342113"/>
                  <a:pt x="349610" y="343193"/>
                  <a:pt x="351410" y="345714"/>
                </a:cubicBezTo>
                <a:cubicBezTo>
                  <a:pt x="353571" y="348235"/>
                  <a:pt x="353931" y="351836"/>
                  <a:pt x="352851" y="355077"/>
                </a:cubicBezTo>
                <a:lnTo>
                  <a:pt x="316846" y="443306"/>
                </a:lnTo>
                <a:cubicBezTo>
                  <a:pt x="327647" y="443667"/>
                  <a:pt x="340609" y="444027"/>
                  <a:pt x="356451" y="443667"/>
                </a:cubicBezTo>
                <a:cubicBezTo>
                  <a:pt x="357531" y="443667"/>
                  <a:pt x="373014" y="443306"/>
                  <a:pt x="384175" y="454470"/>
                </a:cubicBezTo>
                <a:cubicBezTo>
                  <a:pt x="411539" y="447988"/>
                  <a:pt x="433502" y="439705"/>
                  <a:pt x="451145" y="432863"/>
                </a:cubicBezTo>
                <a:cubicBezTo>
                  <a:pt x="468787" y="425661"/>
                  <a:pt x="483189" y="420619"/>
                  <a:pt x="495071" y="420259"/>
                </a:cubicBezTo>
                <a:cubicBezTo>
                  <a:pt x="506233" y="420259"/>
                  <a:pt x="515234" y="424220"/>
                  <a:pt x="521715" y="432143"/>
                </a:cubicBezTo>
                <a:cubicBezTo>
                  <a:pt x="525675" y="437544"/>
                  <a:pt x="528196" y="444387"/>
                  <a:pt x="528916" y="451949"/>
                </a:cubicBezTo>
                <a:cubicBezTo>
                  <a:pt x="536477" y="450869"/>
                  <a:pt x="542598" y="451589"/>
                  <a:pt x="547639" y="456271"/>
                </a:cubicBezTo>
                <a:cubicBezTo>
                  <a:pt x="557000" y="463833"/>
                  <a:pt x="558440" y="472476"/>
                  <a:pt x="558080" y="478238"/>
                </a:cubicBezTo>
                <a:cubicBezTo>
                  <a:pt x="557360" y="494803"/>
                  <a:pt x="539717" y="507768"/>
                  <a:pt x="537557" y="509208"/>
                </a:cubicBezTo>
                <a:cubicBezTo>
                  <a:pt x="447904" y="579792"/>
                  <a:pt x="346010" y="599238"/>
                  <a:pt x="260317" y="599238"/>
                </a:cubicBezTo>
                <a:cubicBezTo>
                  <a:pt x="195148" y="599238"/>
                  <a:pt x="139340" y="587714"/>
                  <a:pt x="106215" y="579071"/>
                </a:cubicBezTo>
                <a:cubicBezTo>
                  <a:pt x="99734" y="577271"/>
                  <a:pt x="94334" y="574390"/>
                  <a:pt x="90013" y="570429"/>
                </a:cubicBezTo>
                <a:cubicBezTo>
                  <a:pt x="86052" y="576190"/>
                  <a:pt x="79572" y="580152"/>
                  <a:pt x="72010" y="580152"/>
                </a:cubicBezTo>
                <a:lnTo>
                  <a:pt x="21603" y="580152"/>
                </a:lnTo>
                <a:cubicBezTo>
                  <a:pt x="9721" y="580152"/>
                  <a:pt x="0" y="570429"/>
                  <a:pt x="0" y="558545"/>
                </a:cubicBezTo>
                <a:lnTo>
                  <a:pt x="0" y="425300"/>
                </a:lnTo>
                <a:cubicBezTo>
                  <a:pt x="0" y="413417"/>
                  <a:pt x="9721" y="404053"/>
                  <a:pt x="21603" y="404053"/>
                </a:cubicBezTo>
                <a:lnTo>
                  <a:pt x="72010" y="404053"/>
                </a:lnTo>
                <a:cubicBezTo>
                  <a:pt x="79572" y="404053"/>
                  <a:pt x="86413" y="408015"/>
                  <a:pt x="90013" y="414137"/>
                </a:cubicBezTo>
                <a:cubicBezTo>
                  <a:pt x="97934" y="407295"/>
                  <a:pt x="107656" y="403693"/>
                  <a:pt x="118097" y="404053"/>
                </a:cubicBezTo>
                <a:cubicBezTo>
                  <a:pt x="215311" y="406574"/>
                  <a:pt x="234754" y="418098"/>
                  <a:pt x="252036" y="428181"/>
                </a:cubicBezTo>
                <a:cubicBezTo>
                  <a:pt x="261758" y="433943"/>
                  <a:pt x="270759" y="439345"/>
                  <a:pt x="297763" y="442226"/>
                </a:cubicBezTo>
                <a:lnTo>
                  <a:pt x="329807" y="362640"/>
                </a:lnTo>
                <a:lnTo>
                  <a:pt x="270039" y="370922"/>
                </a:lnTo>
                <a:cubicBezTo>
                  <a:pt x="266438" y="371643"/>
                  <a:pt x="263198" y="370202"/>
                  <a:pt x="261398" y="367681"/>
                </a:cubicBezTo>
                <a:cubicBezTo>
                  <a:pt x="259237" y="365161"/>
                  <a:pt x="258877" y="361920"/>
                  <a:pt x="260317" y="358678"/>
                </a:cubicBezTo>
                <a:lnTo>
                  <a:pt x="296323" y="269009"/>
                </a:lnTo>
                <a:lnTo>
                  <a:pt x="286961" y="269009"/>
                </a:lnTo>
                <a:cubicBezTo>
                  <a:pt x="251676" y="269009"/>
                  <a:pt x="222872" y="240199"/>
                  <a:pt x="222872" y="204908"/>
                </a:cubicBezTo>
                <a:lnTo>
                  <a:pt x="222872" y="110917"/>
                </a:lnTo>
                <a:lnTo>
                  <a:pt x="213511" y="110917"/>
                </a:lnTo>
                <a:cubicBezTo>
                  <a:pt x="208470" y="110917"/>
                  <a:pt x="204509" y="106955"/>
                  <a:pt x="204509" y="101914"/>
                </a:cubicBezTo>
                <a:cubicBezTo>
                  <a:pt x="204509" y="97232"/>
                  <a:pt x="208470" y="92911"/>
                  <a:pt x="213511" y="92911"/>
                </a:cubicBezTo>
                <a:lnTo>
                  <a:pt x="231873" y="92911"/>
                </a:lnTo>
                <a:lnTo>
                  <a:pt x="255997" y="92911"/>
                </a:lnTo>
                <a:lnTo>
                  <a:pt x="255997" y="9003"/>
                </a:lnTo>
                <a:cubicBezTo>
                  <a:pt x="255997" y="3961"/>
                  <a:pt x="259957" y="0"/>
                  <a:pt x="264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6433" tIns="48216" rIns="96433" bIns="48216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Freeform 15"/>
          <p:cNvSpPr>
            <a:spLocks noChangeArrowheads="1"/>
          </p:cNvSpPr>
          <p:nvPr/>
        </p:nvSpPr>
        <p:spPr bwMode="auto">
          <a:xfrm>
            <a:off x="1285875" y="1267053"/>
            <a:ext cx="522387" cy="512982"/>
          </a:xfrm>
          <a:custGeom>
            <a:avLst/>
            <a:gdLst>
              <a:gd name="T0" fmla="*/ 1614 w 1665"/>
              <a:gd name="T1" fmla="*/ 1250 h 1534"/>
              <a:gd name="T2" fmla="*/ 716 w 1665"/>
              <a:gd name="T3" fmla="*/ 1156 h 1534"/>
              <a:gd name="T4" fmla="*/ 397 w 1665"/>
              <a:gd name="T5" fmla="*/ 757 h 1534"/>
              <a:gd name="T6" fmla="*/ 299 w 1665"/>
              <a:gd name="T7" fmla="*/ 790 h 1534"/>
              <a:gd name="T8" fmla="*/ 178 w 1665"/>
              <a:gd name="T9" fmla="*/ 709 h 1534"/>
              <a:gd name="T10" fmla="*/ 97 w 1665"/>
              <a:gd name="T11" fmla="*/ 588 h 1534"/>
              <a:gd name="T12" fmla="*/ 68 w 1665"/>
              <a:gd name="T13" fmla="*/ 445 h 1534"/>
              <a:gd name="T14" fmla="*/ 97 w 1665"/>
              <a:gd name="T15" fmla="*/ 302 h 1534"/>
              <a:gd name="T16" fmla="*/ 178 w 1665"/>
              <a:gd name="T17" fmla="*/ 181 h 1534"/>
              <a:gd name="T18" fmla="*/ 299 w 1665"/>
              <a:gd name="T19" fmla="*/ 100 h 1534"/>
              <a:gd name="T20" fmla="*/ 442 w 1665"/>
              <a:gd name="T21" fmla="*/ 71 h 1534"/>
              <a:gd name="T22" fmla="*/ 585 w 1665"/>
              <a:gd name="T23" fmla="*/ 100 h 1534"/>
              <a:gd name="T24" fmla="*/ 706 w 1665"/>
              <a:gd name="T25" fmla="*/ 181 h 1534"/>
              <a:gd name="T26" fmla="*/ 787 w 1665"/>
              <a:gd name="T27" fmla="*/ 302 h 1534"/>
              <a:gd name="T28" fmla="*/ 816 w 1665"/>
              <a:gd name="T29" fmla="*/ 445 h 1534"/>
              <a:gd name="T30" fmla="*/ 656 w 1665"/>
              <a:gd name="T31" fmla="*/ 445 h 1534"/>
              <a:gd name="T32" fmla="*/ 228 w 1665"/>
              <a:gd name="T33" fmla="*/ 445 h 1534"/>
              <a:gd name="T34" fmla="*/ 417 w 1665"/>
              <a:gd name="T35" fmla="*/ 784 h 1534"/>
              <a:gd name="T36" fmla="*/ 1314 w 1665"/>
              <a:gd name="T37" fmla="*/ 722 h 1534"/>
              <a:gd name="T38" fmla="*/ 1314 w 1665"/>
              <a:gd name="T39" fmla="*/ 1001 h 1534"/>
              <a:gd name="T40" fmla="*/ 1015 w 1665"/>
              <a:gd name="T41" fmla="*/ 991 h 1534"/>
              <a:gd name="T42" fmla="*/ 1015 w 1665"/>
              <a:gd name="T43" fmla="*/ 991 h 1534"/>
              <a:gd name="T44" fmla="*/ 766 w 1665"/>
              <a:gd name="T45" fmla="*/ 931 h 1534"/>
              <a:gd name="T46" fmla="*/ 716 w 1665"/>
              <a:gd name="T47" fmla="*/ 929 h 1534"/>
              <a:gd name="T48" fmla="*/ 1314 w 1665"/>
              <a:gd name="T49" fmla="*/ 454 h 1534"/>
              <a:gd name="T50" fmla="*/ 1015 w 1665"/>
              <a:gd name="T51" fmla="*/ 485 h 1534"/>
              <a:gd name="T52" fmla="*/ 1015 w 1665"/>
              <a:gd name="T53" fmla="*/ 485 h 1534"/>
              <a:gd name="T54" fmla="*/ 467 w 1665"/>
              <a:gd name="T55" fmla="*/ 702 h 1534"/>
              <a:gd name="T56" fmla="*/ 439 w 1665"/>
              <a:gd name="T57" fmla="*/ 495 h 1534"/>
              <a:gd name="T58" fmla="*/ 278 w 1665"/>
              <a:gd name="T59" fmla="*/ 445 h 1534"/>
              <a:gd name="T60" fmla="*/ 606 w 1665"/>
              <a:gd name="T61" fmla="*/ 445 h 1534"/>
              <a:gd name="T62" fmla="*/ 1365 w 1665"/>
              <a:gd name="T63" fmla="*/ 952 h 1534"/>
              <a:gd name="T64" fmla="*/ 1614 w 1665"/>
              <a:gd name="T65" fmla="*/ 661 h 1534"/>
              <a:gd name="T66" fmla="*/ 1614 w 1665"/>
              <a:gd name="T67" fmla="*/ 661 h 1534"/>
              <a:gd name="T68" fmla="*/ 883 w 1665"/>
              <a:gd name="T69" fmla="*/ 448 h 1534"/>
              <a:gd name="T70" fmla="*/ 873 w 1665"/>
              <a:gd name="T71" fmla="*/ 424 h 1534"/>
              <a:gd name="T72" fmla="*/ 850 w 1665"/>
              <a:gd name="T73" fmla="*/ 276 h 1534"/>
              <a:gd name="T74" fmla="*/ 761 w 1665"/>
              <a:gd name="T75" fmla="*/ 154 h 1534"/>
              <a:gd name="T76" fmla="*/ 732 w 1665"/>
              <a:gd name="T77" fmla="*/ 125 h 1534"/>
              <a:gd name="T78" fmla="*/ 611 w 1665"/>
              <a:gd name="T79" fmla="*/ 37 h 1534"/>
              <a:gd name="T80" fmla="*/ 462 w 1665"/>
              <a:gd name="T81" fmla="*/ 13 h 1534"/>
              <a:gd name="T82" fmla="*/ 296 w 1665"/>
              <a:gd name="T83" fmla="*/ 39 h 1534"/>
              <a:gd name="T84" fmla="*/ 258 w 1665"/>
              <a:gd name="T85" fmla="*/ 54 h 1534"/>
              <a:gd name="T86" fmla="*/ 130 w 1665"/>
              <a:gd name="T87" fmla="*/ 132 h 1534"/>
              <a:gd name="T88" fmla="*/ 51 w 1665"/>
              <a:gd name="T89" fmla="*/ 261 h 1534"/>
              <a:gd name="T90" fmla="*/ 36 w 1665"/>
              <a:gd name="T91" fmla="*/ 299 h 1534"/>
              <a:gd name="T92" fmla="*/ 0 w 1665"/>
              <a:gd name="T93" fmla="*/ 445 h 1534"/>
              <a:gd name="T94" fmla="*/ 36 w 1665"/>
              <a:gd name="T95" fmla="*/ 591 h 1534"/>
              <a:gd name="T96" fmla="*/ 51 w 1665"/>
              <a:gd name="T97" fmla="*/ 629 h 1534"/>
              <a:gd name="T98" fmla="*/ 130 w 1665"/>
              <a:gd name="T99" fmla="*/ 757 h 1534"/>
              <a:gd name="T100" fmla="*/ 258 w 1665"/>
              <a:gd name="T101" fmla="*/ 835 h 1534"/>
              <a:gd name="T102" fmla="*/ 296 w 1665"/>
              <a:gd name="T103" fmla="*/ 851 h 1534"/>
              <a:gd name="T104" fmla="*/ 417 w 1665"/>
              <a:gd name="T105" fmla="*/ 1152 h 1534"/>
              <a:gd name="T106" fmla="*/ 543 w 1665"/>
              <a:gd name="T107" fmla="*/ 1340 h 1534"/>
              <a:gd name="T108" fmla="*/ 593 w 1665"/>
              <a:gd name="T109" fmla="*/ 1340 h 1534"/>
              <a:gd name="T110" fmla="*/ 1487 w 1665"/>
              <a:gd name="T111" fmla="*/ 1507 h 1534"/>
              <a:gd name="T112" fmla="*/ 1538 w 1665"/>
              <a:gd name="T113" fmla="*/ 1293 h 1534"/>
              <a:gd name="T114" fmla="*/ 1639 w 1665"/>
              <a:gd name="T115" fmla="*/ 1304 h 1534"/>
              <a:gd name="T116" fmla="*/ 1664 w 1665"/>
              <a:gd name="T117" fmla="*/ 988 h 1534"/>
              <a:gd name="T118" fmla="*/ 1655 w 1665"/>
              <a:gd name="T119" fmla="*/ 376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5" h="1534">
                <a:moveTo>
                  <a:pt x="1365" y="1224"/>
                </a:moveTo>
                <a:lnTo>
                  <a:pt x="1365" y="1003"/>
                </a:lnTo>
                <a:lnTo>
                  <a:pt x="1614" y="1012"/>
                </a:lnTo>
                <a:lnTo>
                  <a:pt x="1614" y="1250"/>
                </a:lnTo>
                <a:lnTo>
                  <a:pt x="1365" y="1224"/>
                </a:lnTo>
                <a:close/>
                <a:moveTo>
                  <a:pt x="467" y="971"/>
                </a:moveTo>
                <a:lnTo>
                  <a:pt x="716" y="979"/>
                </a:lnTo>
                <a:lnTo>
                  <a:pt x="716" y="1156"/>
                </a:lnTo>
                <a:lnTo>
                  <a:pt x="467" y="1130"/>
                </a:lnTo>
                <a:lnTo>
                  <a:pt x="467" y="971"/>
                </a:lnTo>
                <a:close/>
                <a:moveTo>
                  <a:pt x="397" y="757"/>
                </a:moveTo>
                <a:lnTo>
                  <a:pt x="397" y="757"/>
                </a:lnTo>
                <a:cubicBezTo>
                  <a:pt x="392" y="750"/>
                  <a:pt x="384" y="747"/>
                  <a:pt x="377" y="747"/>
                </a:cubicBezTo>
                <a:lnTo>
                  <a:pt x="377" y="747"/>
                </a:lnTo>
                <a:cubicBezTo>
                  <a:pt x="372" y="747"/>
                  <a:pt x="367" y="748"/>
                  <a:pt x="363" y="750"/>
                </a:cubicBezTo>
                <a:lnTo>
                  <a:pt x="299" y="790"/>
                </a:lnTo>
                <a:lnTo>
                  <a:pt x="281" y="716"/>
                </a:lnTo>
                <a:lnTo>
                  <a:pt x="281" y="716"/>
                </a:lnTo>
                <a:cubicBezTo>
                  <a:pt x="278" y="703"/>
                  <a:pt x="266" y="695"/>
                  <a:pt x="253" y="697"/>
                </a:cubicBezTo>
                <a:lnTo>
                  <a:pt x="178" y="709"/>
                </a:lnTo>
                <a:lnTo>
                  <a:pt x="190" y="634"/>
                </a:lnTo>
                <a:lnTo>
                  <a:pt x="190" y="634"/>
                </a:lnTo>
                <a:cubicBezTo>
                  <a:pt x="192" y="621"/>
                  <a:pt x="183" y="609"/>
                  <a:pt x="171" y="605"/>
                </a:cubicBezTo>
                <a:lnTo>
                  <a:pt x="97" y="588"/>
                </a:lnTo>
                <a:lnTo>
                  <a:pt x="137" y="523"/>
                </a:lnTo>
                <a:lnTo>
                  <a:pt x="137" y="523"/>
                </a:lnTo>
                <a:cubicBezTo>
                  <a:pt x="143" y="512"/>
                  <a:pt x="140" y="497"/>
                  <a:pt x="130" y="489"/>
                </a:cubicBezTo>
                <a:lnTo>
                  <a:pt x="68" y="445"/>
                </a:lnTo>
                <a:lnTo>
                  <a:pt x="130" y="400"/>
                </a:lnTo>
                <a:lnTo>
                  <a:pt x="130" y="400"/>
                </a:lnTo>
                <a:cubicBezTo>
                  <a:pt x="140" y="393"/>
                  <a:pt x="143" y="378"/>
                  <a:pt x="137" y="367"/>
                </a:cubicBezTo>
                <a:lnTo>
                  <a:pt x="97" y="302"/>
                </a:lnTo>
                <a:lnTo>
                  <a:pt x="171" y="284"/>
                </a:lnTo>
                <a:lnTo>
                  <a:pt x="171" y="284"/>
                </a:lnTo>
                <a:cubicBezTo>
                  <a:pt x="183" y="281"/>
                  <a:pt x="192" y="269"/>
                  <a:pt x="190" y="256"/>
                </a:cubicBezTo>
                <a:lnTo>
                  <a:pt x="178" y="181"/>
                </a:lnTo>
                <a:lnTo>
                  <a:pt x="253" y="193"/>
                </a:lnTo>
                <a:lnTo>
                  <a:pt x="253" y="193"/>
                </a:lnTo>
                <a:cubicBezTo>
                  <a:pt x="266" y="195"/>
                  <a:pt x="278" y="186"/>
                  <a:pt x="281" y="174"/>
                </a:cubicBezTo>
                <a:lnTo>
                  <a:pt x="299" y="100"/>
                </a:lnTo>
                <a:lnTo>
                  <a:pt x="363" y="140"/>
                </a:lnTo>
                <a:lnTo>
                  <a:pt x="363" y="140"/>
                </a:lnTo>
                <a:cubicBezTo>
                  <a:pt x="375" y="147"/>
                  <a:pt x="390" y="144"/>
                  <a:pt x="397" y="133"/>
                </a:cubicBezTo>
                <a:lnTo>
                  <a:pt x="442" y="71"/>
                </a:lnTo>
                <a:lnTo>
                  <a:pt x="487" y="133"/>
                </a:lnTo>
                <a:lnTo>
                  <a:pt x="487" y="133"/>
                </a:lnTo>
                <a:cubicBezTo>
                  <a:pt x="494" y="144"/>
                  <a:pt x="509" y="147"/>
                  <a:pt x="520" y="140"/>
                </a:cubicBezTo>
                <a:lnTo>
                  <a:pt x="585" y="100"/>
                </a:lnTo>
                <a:lnTo>
                  <a:pt x="602" y="174"/>
                </a:lnTo>
                <a:lnTo>
                  <a:pt x="602" y="174"/>
                </a:lnTo>
                <a:cubicBezTo>
                  <a:pt x="605" y="186"/>
                  <a:pt x="618" y="195"/>
                  <a:pt x="631" y="193"/>
                </a:cubicBezTo>
                <a:lnTo>
                  <a:pt x="706" y="181"/>
                </a:lnTo>
                <a:lnTo>
                  <a:pt x="694" y="256"/>
                </a:lnTo>
                <a:lnTo>
                  <a:pt x="694" y="256"/>
                </a:lnTo>
                <a:cubicBezTo>
                  <a:pt x="692" y="269"/>
                  <a:pt x="700" y="281"/>
                  <a:pt x="713" y="284"/>
                </a:cubicBezTo>
                <a:lnTo>
                  <a:pt x="787" y="302"/>
                </a:lnTo>
                <a:lnTo>
                  <a:pt x="747" y="367"/>
                </a:lnTo>
                <a:lnTo>
                  <a:pt x="747" y="367"/>
                </a:lnTo>
                <a:cubicBezTo>
                  <a:pt x="740" y="378"/>
                  <a:pt x="743" y="393"/>
                  <a:pt x="754" y="400"/>
                </a:cubicBezTo>
                <a:lnTo>
                  <a:pt x="816" y="445"/>
                </a:lnTo>
                <a:lnTo>
                  <a:pt x="798" y="458"/>
                </a:lnTo>
                <a:lnTo>
                  <a:pt x="654" y="473"/>
                </a:lnTo>
                <a:lnTo>
                  <a:pt x="654" y="473"/>
                </a:lnTo>
                <a:cubicBezTo>
                  <a:pt x="655" y="464"/>
                  <a:pt x="656" y="454"/>
                  <a:pt x="656" y="445"/>
                </a:cubicBezTo>
                <a:lnTo>
                  <a:pt x="656" y="445"/>
                </a:lnTo>
                <a:cubicBezTo>
                  <a:pt x="656" y="327"/>
                  <a:pt x="560" y="231"/>
                  <a:pt x="442" y="231"/>
                </a:cubicBezTo>
                <a:lnTo>
                  <a:pt x="442" y="231"/>
                </a:lnTo>
                <a:cubicBezTo>
                  <a:pt x="323" y="231"/>
                  <a:pt x="228" y="327"/>
                  <a:pt x="228" y="445"/>
                </a:cubicBezTo>
                <a:lnTo>
                  <a:pt x="228" y="445"/>
                </a:lnTo>
                <a:cubicBezTo>
                  <a:pt x="228" y="555"/>
                  <a:pt x="311" y="645"/>
                  <a:pt x="417" y="658"/>
                </a:cubicBezTo>
                <a:lnTo>
                  <a:pt x="417" y="728"/>
                </a:lnTo>
                <a:lnTo>
                  <a:pt x="417" y="784"/>
                </a:lnTo>
                <a:lnTo>
                  <a:pt x="397" y="757"/>
                </a:lnTo>
                <a:close/>
                <a:moveTo>
                  <a:pt x="1066" y="942"/>
                </a:moveTo>
                <a:lnTo>
                  <a:pt x="1066" y="731"/>
                </a:lnTo>
                <a:lnTo>
                  <a:pt x="1314" y="722"/>
                </a:lnTo>
                <a:lnTo>
                  <a:pt x="1314" y="951"/>
                </a:lnTo>
                <a:lnTo>
                  <a:pt x="1066" y="942"/>
                </a:lnTo>
                <a:close/>
                <a:moveTo>
                  <a:pt x="1066" y="992"/>
                </a:moveTo>
                <a:lnTo>
                  <a:pt x="1314" y="1001"/>
                </a:lnTo>
                <a:lnTo>
                  <a:pt x="1314" y="1218"/>
                </a:lnTo>
                <a:lnTo>
                  <a:pt x="1066" y="1193"/>
                </a:lnTo>
                <a:lnTo>
                  <a:pt x="1066" y="992"/>
                </a:lnTo>
                <a:close/>
                <a:moveTo>
                  <a:pt x="1015" y="991"/>
                </a:moveTo>
                <a:lnTo>
                  <a:pt x="1015" y="1187"/>
                </a:lnTo>
                <a:lnTo>
                  <a:pt x="766" y="1161"/>
                </a:lnTo>
                <a:lnTo>
                  <a:pt x="766" y="981"/>
                </a:lnTo>
                <a:lnTo>
                  <a:pt x="1015" y="991"/>
                </a:lnTo>
                <a:close/>
                <a:moveTo>
                  <a:pt x="766" y="741"/>
                </a:moveTo>
                <a:lnTo>
                  <a:pt x="1015" y="733"/>
                </a:lnTo>
                <a:lnTo>
                  <a:pt x="1015" y="940"/>
                </a:lnTo>
                <a:lnTo>
                  <a:pt x="766" y="931"/>
                </a:lnTo>
                <a:lnTo>
                  <a:pt x="766" y="741"/>
                </a:lnTo>
                <a:close/>
                <a:moveTo>
                  <a:pt x="467" y="753"/>
                </a:moveTo>
                <a:lnTo>
                  <a:pt x="716" y="743"/>
                </a:lnTo>
                <a:lnTo>
                  <a:pt x="716" y="929"/>
                </a:lnTo>
                <a:lnTo>
                  <a:pt x="467" y="920"/>
                </a:lnTo>
                <a:lnTo>
                  <a:pt x="467" y="753"/>
                </a:lnTo>
                <a:close/>
                <a:moveTo>
                  <a:pt x="1066" y="480"/>
                </a:moveTo>
                <a:lnTo>
                  <a:pt x="1314" y="454"/>
                </a:lnTo>
                <a:lnTo>
                  <a:pt x="1314" y="671"/>
                </a:lnTo>
                <a:lnTo>
                  <a:pt x="1066" y="680"/>
                </a:lnTo>
                <a:lnTo>
                  <a:pt x="1066" y="480"/>
                </a:lnTo>
                <a:close/>
                <a:moveTo>
                  <a:pt x="1015" y="485"/>
                </a:moveTo>
                <a:lnTo>
                  <a:pt x="1015" y="682"/>
                </a:lnTo>
                <a:lnTo>
                  <a:pt x="766" y="691"/>
                </a:lnTo>
                <a:lnTo>
                  <a:pt x="766" y="512"/>
                </a:lnTo>
                <a:lnTo>
                  <a:pt x="1015" y="485"/>
                </a:lnTo>
                <a:close/>
                <a:moveTo>
                  <a:pt x="467" y="543"/>
                </a:moveTo>
                <a:lnTo>
                  <a:pt x="716" y="517"/>
                </a:lnTo>
                <a:lnTo>
                  <a:pt x="716" y="693"/>
                </a:lnTo>
                <a:lnTo>
                  <a:pt x="467" y="702"/>
                </a:lnTo>
                <a:lnTo>
                  <a:pt x="467" y="543"/>
                </a:lnTo>
                <a:close/>
                <a:moveTo>
                  <a:pt x="602" y="478"/>
                </a:moveTo>
                <a:lnTo>
                  <a:pt x="439" y="495"/>
                </a:lnTo>
                <a:lnTo>
                  <a:pt x="439" y="495"/>
                </a:lnTo>
                <a:cubicBezTo>
                  <a:pt x="426" y="497"/>
                  <a:pt x="417" y="508"/>
                  <a:pt x="417" y="521"/>
                </a:cubicBezTo>
                <a:lnTo>
                  <a:pt x="417" y="607"/>
                </a:lnTo>
                <a:lnTo>
                  <a:pt x="417" y="607"/>
                </a:lnTo>
                <a:cubicBezTo>
                  <a:pt x="338" y="594"/>
                  <a:pt x="278" y="527"/>
                  <a:pt x="278" y="445"/>
                </a:cubicBezTo>
                <a:lnTo>
                  <a:pt x="278" y="445"/>
                </a:lnTo>
                <a:cubicBezTo>
                  <a:pt x="278" y="354"/>
                  <a:pt x="352" y="281"/>
                  <a:pt x="442" y="281"/>
                </a:cubicBezTo>
                <a:lnTo>
                  <a:pt x="442" y="281"/>
                </a:lnTo>
                <a:cubicBezTo>
                  <a:pt x="533" y="281"/>
                  <a:pt x="606" y="354"/>
                  <a:pt x="606" y="445"/>
                </a:cubicBezTo>
                <a:lnTo>
                  <a:pt x="606" y="445"/>
                </a:lnTo>
                <a:cubicBezTo>
                  <a:pt x="606" y="457"/>
                  <a:pt x="604" y="467"/>
                  <a:pt x="602" y="478"/>
                </a:cubicBezTo>
                <a:close/>
                <a:moveTo>
                  <a:pt x="1614" y="962"/>
                </a:moveTo>
                <a:lnTo>
                  <a:pt x="1365" y="952"/>
                </a:lnTo>
                <a:lnTo>
                  <a:pt x="1365" y="720"/>
                </a:lnTo>
                <a:lnTo>
                  <a:pt x="1614" y="711"/>
                </a:lnTo>
                <a:lnTo>
                  <a:pt x="1614" y="962"/>
                </a:lnTo>
                <a:close/>
                <a:moveTo>
                  <a:pt x="1614" y="661"/>
                </a:moveTo>
                <a:lnTo>
                  <a:pt x="1365" y="670"/>
                </a:lnTo>
                <a:lnTo>
                  <a:pt x="1365" y="448"/>
                </a:lnTo>
                <a:lnTo>
                  <a:pt x="1614" y="423"/>
                </a:lnTo>
                <a:lnTo>
                  <a:pt x="1614" y="661"/>
                </a:lnTo>
                <a:close/>
                <a:moveTo>
                  <a:pt x="1655" y="376"/>
                </a:moveTo>
                <a:lnTo>
                  <a:pt x="1655" y="376"/>
                </a:lnTo>
                <a:cubicBezTo>
                  <a:pt x="1650" y="371"/>
                  <a:pt x="1643" y="368"/>
                  <a:pt x="1636" y="369"/>
                </a:cubicBezTo>
                <a:lnTo>
                  <a:pt x="883" y="448"/>
                </a:lnTo>
                <a:lnTo>
                  <a:pt x="883" y="448"/>
                </a:lnTo>
                <a:cubicBezTo>
                  <a:pt x="884" y="447"/>
                  <a:pt x="884" y="446"/>
                  <a:pt x="884" y="445"/>
                </a:cubicBezTo>
                <a:lnTo>
                  <a:pt x="884" y="445"/>
                </a:lnTo>
                <a:cubicBezTo>
                  <a:pt x="884" y="437"/>
                  <a:pt x="880" y="429"/>
                  <a:pt x="873" y="424"/>
                </a:cubicBezTo>
                <a:lnTo>
                  <a:pt x="803" y="373"/>
                </a:lnTo>
                <a:lnTo>
                  <a:pt x="848" y="299"/>
                </a:lnTo>
                <a:lnTo>
                  <a:pt x="848" y="299"/>
                </a:lnTo>
                <a:cubicBezTo>
                  <a:pt x="852" y="292"/>
                  <a:pt x="853" y="283"/>
                  <a:pt x="850" y="276"/>
                </a:cubicBezTo>
                <a:lnTo>
                  <a:pt x="850" y="276"/>
                </a:lnTo>
                <a:cubicBezTo>
                  <a:pt x="847" y="268"/>
                  <a:pt x="840" y="263"/>
                  <a:pt x="832" y="261"/>
                </a:cubicBezTo>
                <a:lnTo>
                  <a:pt x="747" y="241"/>
                </a:lnTo>
                <a:lnTo>
                  <a:pt x="761" y="154"/>
                </a:lnTo>
                <a:lnTo>
                  <a:pt x="761" y="154"/>
                </a:lnTo>
                <a:cubicBezTo>
                  <a:pt x="763" y="147"/>
                  <a:pt x="760" y="138"/>
                  <a:pt x="755" y="132"/>
                </a:cubicBezTo>
                <a:lnTo>
                  <a:pt x="755" y="132"/>
                </a:lnTo>
                <a:cubicBezTo>
                  <a:pt x="749" y="127"/>
                  <a:pt x="740" y="124"/>
                  <a:pt x="732" y="125"/>
                </a:cubicBezTo>
                <a:lnTo>
                  <a:pt x="646" y="139"/>
                </a:lnTo>
                <a:lnTo>
                  <a:pt x="626" y="54"/>
                </a:lnTo>
                <a:lnTo>
                  <a:pt x="626" y="54"/>
                </a:lnTo>
                <a:cubicBezTo>
                  <a:pt x="624" y="46"/>
                  <a:pt x="618" y="40"/>
                  <a:pt x="611" y="37"/>
                </a:cubicBezTo>
                <a:lnTo>
                  <a:pt x="611" y="37"/>
                </a:lnTo>
                <a:cubicBezTo>
                  <a:pt x="604" y="34"/>
                  <a:pt x="595" y="34"/>
                  <a:pt x="588" y="39"/>
                </a:cubicBezTo>
                <a:lnTo>
                  <a:pt x="514" y="84"/>
                </a:lnTo>
                <a:lnTo>
                  <a:pt x="462" y="13"/>
                </a:lnTo>
                <a:lnTo>
                  <a:pt x="462" y="13"/>
                </a:lnTo>
                <a:cubicBezTo>
                  <a:pt x="453" y="0"/>
                  <a:pt x="431" y="0"/>
                  <a:pt x="422" y="13"/>
                </a:cubicBezTo>
                <a:lnTo>
                  <a:pt x="370" y="84"/>
                </a:lnTo>
                <a:lnTo>
                  <a:pt x="296" y="39"/>
                </a:lnTo>
                <a:lnTo>
                  <a:pt x="296" y="39"/>
                </a:lnTo>
                <a:cubicBezTo>
                  <a:pt x="289" y="34"/>
                  <a:pt x="280" y="34"/>
                  <a:pt x="273" y="37"/>
                </a:cubicBezTo>
                <a:lnTo>
                  <a:pt x="273" y="37"/>
                </a:lnTo>
                <a:cubicBezTo>
                  <a:pt x="265" y="40"/>
                  <a:pt x="260" y="46"/>
                  <a:pt x="258" y="54"/>
                </a:cubicBezTo>
                <a:lnTo>
                  <a:pt x="238" y="139"/>
                </a:lnTo>
                <a:lnTo>
                  <a:pt x="151" y="125"/>
                </a:lnTo>
                <a:lnTo>
                  <a:pt x="151" y="125"/>
                </a:lnTo>
                <a:cubicBezTo>
                  <a:pt x="143" y="124"/>
                  <a:pt x="135" y="127"/>
                  <a:pt x="130" y="132"/>
                </a:cubicBezTo>
                <a:lnTo>
                  <a:pt x="130" y="132"/>
                </a:lnTo>
                <a:cubicBezTo>
                  <a:pt x="124" y="138"/>
                  <a:pt x="121" y="147"/>
                  <a:pt x="122" y="154"/>
                </a:cubicBezTo>
                <a:lnTo>
                  <a:pt x="136" y="241"/>
                </a:lnTo>
                <a:lnTo>
                  <a:pt x="51" y="261"/>
                </a:lnTo>
                <a:lnTo>
                  <a:pt x="51" y="261"/>
                </a:lnTo>
                <a:cubicBezTo>
                  <a:pt x="43" y="263"/>
                  <a:pt x="37" y="268"/>
                  <a:pt x="34" y="276"/>
                </a:cubicBezTo>
                <a:lnTo>
                  <a:pt x="34" y="276"/>
                </a:lnTo>
                <a:cubicBezTo>
                  <a:pt x="30" y="283"/>
                  <a:pt x="31" y="292"/>
                  <a:pt x="36" y="299"/>
                </a:cubicBezTo>
                <a:lnTo>
                  <a:pt x="81" y="373"/>
                </a:lnTo>
                <a:lnTo>
                  <a:pt x="10" y="424"/>
                </a:lnTo>
                <a:lnTo>
                  <a:pt x="10" y="424"/>
                </a:lnTo>
                <a:cubicBezTo>
                  <a:pt x="4" y="429"/>
                  <a:pt x="0" y="437"/>
                  <a:pt x="0" y="445"/>
                </a:cubicBezTo>
                <a:lnTo>
                  <a:pt x="0" y="445"/>
                </a:lnTo>
                <a:cubicBezTo>
                  <a:pt x="0" y="453"/>
                  <a:pt x="4" y="461"/>
                  <a:pt x="10" y="465"/>
                </a:cubicBezTo>
                <a:lnTo>
                  <a:pt x="81" y="517"/>
                </a:lnTo>
                <a:lnTo>
                  <a:pt x="36" y="591"/>
                </a:lnTo>
                <a:lnTo>
                  <a:pt x="36" y="591"/>
                </a:lnTo>
                <a:cubicBezTo>
                  <a:pt x="31" y="598"/>
                  <a:pt x="30" y="607"/>
                  <a:pt x="34" y="614"/>
                </a:cubicBezTo>
                <a:lnTo>
                  <a:pt x="34" y="614"/>
                </a:lnTo>
                <a:cubicBezTo>
                  <a:pt x="37" y="622"/>
                  <a:pt x="43" y="627"/>
                  <a:pt x="51" y="629"/>
                </a:cubicBezTo>
                <a:lnTo>
                  <a:pt x="136" y="649"/>
                </a:lnTo>
                <a:lnTo>
                  <a:pt x="122" y="736"/>
                </a:lnTo>
                <a:lnTo>
                  <a:pt x="122" y="736"/>
                </a:lnTo>
                <a:cubicBezTo>
                  <a:pt x="121" y="743"/>
                  <a:pt x="124" y="751"/>
                  <a:pt x="130" y="757"/>
                </a:cubicBezTo>
                <a:lnTo>
                  <a:pt x="130" y="757"/>
                </a:lnTo>
                <a:cubicBezTo>
                  <a:pt x="135" y="763"/>
                  <a:pt x="143" y="766"/>
                  <a:pt x="151" y="764"/>
                </a:cubicBezTo>
                <a:lnTo>
                  <a:pt x="238" y="751"/>
                </a:lnTo>
                <a:lnTo>
                  <a:pt x="258" y="835"/>
                </a:lnTo>
                <a:lnTo>
                  <a:pt x="258" y="835"/>
                </a:lnTo>
                <a:cubicBezTo>
                  <a:pt x="260" y="844"/>
                  <a:pt x="265" y="850"/>
                  <a:pt x="273" y="853"/>
                </a:cubicBezTo>
                <a:lnTo>
                  <a:pt x="273" y="853"/>
                </a:lnTo>
                <a:cubicBezTo>
                  <a:pt x="280" y="856"/>
                  <a:pt x="289" y="855"/>
                  <a:pt x="296" y="851"/>
                </a:cubicBezTo>
                <a:lnTo>
                  <a:pt x="370" y="806"/>
                </a:lnTo>
                <a:lnTo>
                  <a:pt x="417" y="870"/>
                </a:lnTo>
                <a:lnTo>
                  <a:pt x="417" y="945"/>
                </a:lnTo>
                <a:lnTo>
                  <a:pt x="417" y="1152"/>
                </a:lnTo>
                <a:lnTo>
                  <a:pt x="417" y="1152"/>
                </a:lnTo>
                <a:cubicBezTo>
                  <a:pt x="417" y="1165"/>
                  <a:pt x="426" y="1176"/>
                  <a:pt x="439" y="1177"/>
                </a:cubicBezTo>
                <a:lnTo>
                  <a:pt x="543" y="1188"/>
                </a:lnTo>
                <a:lnTo>
                  <a:pt x="543" y="1340"/>
                </a:lnTo>
                <a:lnTo>
                  <a:pt x="543" y="1340"/>
                </a:lnTo>
                <a:cubicBezTo>
                  <a:pt x="543" y="1354"/>
                  <a:pt x="554" y="1365"/>
                  <a:pt x="568" y="1365"/>
                </a:cubicBezTo>
                <a:lnTo>
                  <a:pt x="568" y="1365"/>
                </a:lnTo>
                <a:cubicBezTo>
                  <a:pt x="582" y="1365"/>
                  <a:pt x="593" y="1354"/>
                  <a:pt x="593" y="1340"/>
                </a:cubicBezTo>
                <a:lnTo>
                  <a:pt x="593" y="1193"/>
                </a:lnTo>
                <a:lnTo>
                  <a:pt x="1487" y="1288"/>
                </a:lnTo>
                <a:lnTo>
                  <a:pt x="1487" y="1507"/>
                </a:lnTo>
                <a:lnTo>
                  <a:pt x="1487" y="1507"/>
                </a:lnTo>
                <a:cubicBezTo>
                  <a:pt x="1487" y="1521"/>
                  <a:pt x="1498" y="1533"/>
                  <a:pt x="1513" y="1533"/>
                </a:cubicBezTo>
                <a:lnTo>
                  <a:pt x="1513" y="1533"/>
                </a:lnTo>
                <a:cubicBezTo>
                  <a:pt x="1527" y="1533"/>
                  <a:pt x="1538" y="1521"/>
                  <a:pt x="1538" y="1507"/>
                </a:cubicBezTo>
                <a:lnTo>
                  <a:pt x="1538" y="1293"/>
                </a:lnTo>
                <a:lnTo>
                  <a:pt x="1636" y="1304"/>
                </a:lnTo>
                <a:lnTo>
                  <a:pt x="1636" y="1304"/>
                </a:lnTo>
                <a:cubicBezTo>
                  <a:pt x="1637" y="1304"/>
                  <a:pt x="1638" y="1304"/>
                  <a:pt x="1639" y="1304"/>
                </a:cubicBezTo>
                <a:lnTo>
                  <a:pt x="1639" y="1304"/>
                </a:lnTo>
                <a:cubicBezTo>
                  <a:pt x="1645" y="1304"/>
                  <a:pt x="1651" y="1301"/>
                  <a:pt x="1655" y="1297"/>
                </a:cubicBezTo>
                <a:lnTo>
                  <a:pt x="1655" y="1297"/>
                </a:lnTo>
                <a:cubicBezTo>
                  <a:pt x="1661" y="1292"/>
                  <a:pt x="1664" y="1285"/>
                  <a:pt x="1664" y="1278"/>
                </a:cubicBezTo>
                <a:lnTo>
                  <a:pt x="1664" y="988"/>
                </a:lnTo>
                <a:lnTo>
                  <a:pt x="1664" y="685"/>
                </a:lnTo>
                <a:lnTo>
                  <a:pt x="1664" y="394"/>
                </a:lnTo>
                <a:lnTo>
                  <a:pt x="1664" y="394"/>
                </a:lnTo>
                <a:cubicBezTo>
                  <a:pt x="1664" y="387"/>
                  <a:pt x="1661" y="380"/>
                  <a:pt x="1655" y="3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6433" tIns="48216" rIns="96433" bIns="48216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85707" y="544491"/>
          <a:ext cx="12358775" cy="6463665"/>
        </p:xfrm>
        <a:graphic>
          <a:graphicData uri="http://schemas.openxmlformats.org/drawingml/2006/table">
            <a:tbl>
              <a:tblPr/>
              <a:tblGrid>
                <a:gridCol w="571504"/>
                <a:gridCol w="4929222"/>
                <a:gridCol w="428628"/>
                <a:gridCol w="6429421"/>
              </a:tblGrid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Лабораторная мельница PETREN INSTRUMENTS LM 3100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Белизномер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БЛИК-Р3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Холодильник фармацевтический ХЛ-340 "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POZIS"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Фотосепаратор СмартСорт2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Термостат ТСО-1М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Счетчик колоний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Дигестор (печь минерализации) ПМП-20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Миниспектрометр листовой портативный  CI-710S (CID Bio - Science)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Стерилизатор паровой ТЗМОИ ВК-75-01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Флуориметр импульсный портативный в комплекте MINI-PAM-II/B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Деионизатор воды Водолей-М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Рассев лабораторный Таглер РЛ-3 универсальный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Прибор для измерения цвета колориметр NR20XE  с апертурой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Прибо для исследования на содержание белка и азота по методу Кьельдаля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Шкаф-сушильный ШС-80-01 СПУ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Мельница ножевая РМ 120М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Стерилизатор воздушный ГП-80 СПУ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Средоварка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MediPrep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- 10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Аквадистиллятор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электрический ДЭ-25М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Истиратель почв ИП 1 "Почвомашина"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Термостат суховоздушный ТС-1/80 мод. 1001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Баня-термостат водяная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Микроскоп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TS-2000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</a:t>
                      </a: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еялка ручная СР-1М.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Спектрофотометр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Термостат суховоздушный ТВ-80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Шейкер возвратно-поступательный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SHR-2D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Термостат суховоздушный СПУ ТС-1/20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Мешалка верхнеприводная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Stegler MV-6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UT-4304 Баня водяная четырёхместная(12,5,+100с)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Весы лабораторные МАССА-К ВК-600.1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Блендер лабораторный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Stegler LB-2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Весы товарные МАССА-К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TB-M-600.2-</a:t>
                      </a: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А3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Установка для обеззараживания и очистки воздуха Амбилайф А90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Весы товарные МАССА-К  ТВ-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S-60.2-</a:t>
                      </a: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А1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Переносная лаборатория "ФИТОСКАН БашИнком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Весы лабораторные ГОСМЕТР ВЛТЭ-150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Програмное обеспечение "ПАРСЕЛ"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Весы лабораторные МАССА-К ВК-300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Измеритель объёма хлеба Bastak 13300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Весы лабораторные ГОСМЕТР ВЛ-124В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Анализатор содержания жира SER 148/6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Инфрокрасный анализатор ИнфраЛЮМ ФТ-12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Протравливатель семян ПС-10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Квадрокоптер (с управляющей станцией)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Пламенный фотометр ПФА-378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Прибор для измерения влажности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MT-CA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Транспортёр ТЛС-300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Фаринограф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TC Brabender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Сеялка селекционная СР-1М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Глютограф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E Brabender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Молотилка - тёрка МТПУ-500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Сушильный шкаф  FD 53 Binder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Камера медицинская холодильно-морозильная Бирюса 315К-GB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Шелушитель зерна лабораторный«МИНИ» 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Сушилка лотковая селекционная СЛ 0,3х2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040" marR="5040" marT="5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Тестомесилка лабораторная У1-ЕТК-1М</a:t>
                      </a:r>
                    </a:p>
                  </a:txBody>
                  <a:tcPr marL="5040" marR="5040" marT="5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Пневмосортировальная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машина ВИМ-1 «Селекция»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/>
          <p:nvPr/>
        </p:nvSpPr>
        <p:spPr>
          <a:xfrm>
            <a:off x="428583" y="0"/>
            <a:ext cx="11579276" cy="346673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Выполненные мероприятия по достижению результата предоставления гранта в </a:t>
            </a:r>
            <a:r>
              <a:rPr lang="en-IN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202</a:t>
            </a:r>
            <a:r>
              <a:rPr lang="ru-RU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3</a:t>
            </a:r>
            <a:r>
              <a:rPr lang="en-IN" b="1" dirty="0" smtClean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IN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19" y="615929"/>
          <a:ext cx="9429816" cy="61997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5330"/>
                <a:gridCol w="8674486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/>
                        <a:t>п</a:t>
                      </a:r>
                      <a:r>
                        <a:rPr lang="ru-RU" sz="1400" b="1" dirty="0"/>
                        <a:t>/</a:t>
                      </a:r>
                      <a:r>
                        <a:rPr lang="ru-RU" sz="1400" b="1" dirty="0" err="1"/>
                        <a:t>п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Наименование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оборудования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основного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средства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Шкаф искусственного климата «Биотрон-8»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Влагомер зерновой WILE-65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Мешалка магнитная MSH-300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Портативный измеритель морфологических параметров,  LI-3000C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Комплекс программно-аппаратного оборудования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Молотилка колосковая МК-1М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Микроскоп биологический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Насадка </a:t>
                      </a:r>
                      <a:r>
                        <a:rPr lang="ru-RU" sz="1400" dirty="0" err="1"/>
                        <a:t>тринокулярная</a:t>
                      </a:r>
                      <a:r>
                        <a:rPr lang="ru-RU" sz="1400" dirty="0"/>
                        <a:t> АУ-М5 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Счетчик зерна и семян автоматический, модель SLY-C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Анализатор клетчатки автоматический в комплекте FIWE </a:t>
                      </a:r>
                      <a:r>
                        <a:rPr lang="ru-RU" sz="1400" dirty="0" err="1"/>
                        <a:t>Advance</a:t>
                      </a:r>
                      <a:r>
                        <a:rPr lang="ru-RU" sz="1400" dirty="0"/>
                        <a:t> VELP </a:t>
                      </a:r>
                      <a:r>
                        <a:rPr lang="ru-RU" sz="1400" dirty="0" err="1"/>
                        <a:t>Scientifica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Атомно-абсорбционный спектрометр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Система для автоматического выделения и очистки нуклеиновых </a:t>
                      </a:r>
                      <a:r>
                        <a:rPr lang="ru-RU" sz="1400" dirty="0" smtClean="0"/>
                        <a:t>кислот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5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Планшетный </a:t>
                      </a:r>
                      <a:r>
                        <a:rPr lang="ru-RU" sz="1400" dirty="0"/>
                        <a:t>спектрофотометр FlexA-200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Лабораторная </a:t>
                      </a:r>
                      <a:r>
                        <a:rPr lang="ru-RU" sz="1400" dirty="0" err="1"/>
                        <a:t>центрифуга-вортекс</a:t>
                      </a:r>
                      <a:r>
                        <a:rPr lang="ru-RU" sz="1400" dirty="0"/>
                        <a:t> ЦВ-2500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Флуоресцентный анализатор </a:t>
                      </a:r>
                      <a:r>
                        <a:rPr lang="ru-RU" sz="1400" dirty="0" err="1"/>
                        <a:t>Invitrogen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Qubit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Счетчик колоний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Funke</a:t>
                      </a:r>
                      <a:r>
                        <a:rPr lang="en-US" sz="1400" dirty="0"/>
                        <a:t>-Gerber </a:t>
                      </a:r>
                      <a:r>
                        <a:rPr lang="en-US" sz="1400" dirty="0" err="1"/>
                        <a:t>ColonyStar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Дистиллятор электрический водяной WWS-P12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Водяная баня WEB-6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Холодильник Бирюса-50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Весы лабораторные 122 ACFJR-600.01LCD «</a:t>
                      </a:r>
                      <a:r>
                        <a:rPr lang="ru-RU" sz="1400" dirty="0" err="1"/>
                        <a:t>Accurate</a:t>
                      </a:r>
                      <a:r>
                        <a:rPr lang="ru-RU" sz="1400" dirty="0"/>
                        <a:t>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Весы электронные МИДЛ  МТ15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Семяочистительная машина СМ-0,15М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Установка изучения влияния спектрального состава света на развитие растений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Нория НЦ-20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1C4BE96-95F6-4AAC-AABC-1B94D8EF851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50.pptx"/>
</p:tagLst>
</file>

<file path=ppt/theme/theme1.xml><?xml version="1.0" encoding="utf-8"?>
<a:theme xmlns:a="http://schemas.openxmlformats.org/drawingml/2006/main" name="第一PPT，www.1ppt.com">
  <a:themeElements>
    <a:clrScheme name="自定义 1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A55F"/>
      </a:accent1>
      <a:accent2>
        <a:srgbClr val="5A5A5A"/>
      </a:accent2>
      <a:accent3>
        <a:srgbClr val="15A55F"/>
      </a:accent3>
      <a:accent4>
        <a:srgbClr val="5A5A5A"/>
      </a:accent4>
      <a:accent5>
        <a:srgbClr val="15A55F"/>
      </a:accent5>
      <a:accent6>
        <a:srgbClr val="5A5A5A"/>
      </a:accent6>
      <a:hlink>
        <a:srgbClr val="15A55F"/>
      </a:hlink>
      <a:folHlink>
        <a:srgbClr val="5A5A5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WPS Presentation</Application>
  <PresentationFormat>Произвольный</PresentationFormat>
  <Paragraphs>384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第一PPT，www.1ppt.com</vt:lpstr>
      <vt:lpstr>Слайд 1</vt:lpstr>
      <vt:lpstr>Слайд 2</vt:lpstr>
      <vt:lpstr>Сорта, переданные на Государственное испытание,  в рамках выполнения гранта (12 сортов)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农业</dc:title>
  <dc:creator/>
  <cp:keywords>www.1ppt.com</cp:keywords>
  <cp:lastModifiedBy/>
  <cp:revision>39</cp:revision>
  <dcterms:created xsi:type="dcterms:W3CDTF">2016-10-17T14:00:00Z</dcterms:created>
  <dcterms:modified xsi:type="dcterms:W3CDTF">2023-12-21T02:26:30Z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073409AF12884AF79D67D77A6C2619AB</vt:lpwstr>
  </property>
  <property fmtid="{D5CDD505-2E9C-101B-9397-08002B2CF9AE}" pid="3" name="KSOProductBuildVer">
    <vt:lpwstr>1049-11.2.0.10443</vt:lpwstr>
  </property>
</Properties>
</file>