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4"/>
  </p:notesMasterIdLst>
  <p:sldIdLst>
    <p:sldId id="297" r:id="rId2"/>
    <p:sldId id="315" r:id="rId3"/>
    <p:sldId id="322" r:id="rId4"/>
    <p:sldId id="316" r:id="rId5"/>
    <p:sldId id="317" r:id="rId6"/>
    <p:sldId id="319" r:id="rId7"/>
    <p:sldId id="313" r:id="rId8"/>
    <p:sldId id="314" r:id="rId9"/>
    <p:sldId id="320" r:id="rId10"/>
    <p:sldId id="323" r:id="rId11"/>
    <p:sldId id="321" r:id="rId12"/>
    <p:sldId id="310" r:id="rId13"/>
  </p:sldIdLst>
  <p:sldSz cx="12192000" cy="6858000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6">
          <p15:clr>
            <a:srgbClr val="A4A3A4"/>
          </p15:clr>
        </p15:guide>
        <p15:guide id="2" pos="3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77FF"/>
    <a:srgbClr val="97BF53"/>
    <a:srgbClr val="D9DADE"/>
    <a:srgbClr val="1F4E79"/>
    <a:srgbClr val="010243"/>
    <a:srgbClr val="E62125"/>
    <a:srgbClr val="2AC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93" autoAdjust="0"/>
    <p:restoredTop sz="94660"/>
  </p:normalViewPr>
  <p:slideViewPr>
    <p:cSldViewPr snapToGrid="0">
      <p:cViewPr>
        <p:scale>
          <a:sx n="100" d="100"/>
          <a:sy n="100" d="100"/>
        </p:scale>
        <p:origin x="-876" y="-450"/>
      </p:cViewPr>
      <p:guideLst>
        <p:guide orient="horz" pos="2186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337" cy="49821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557" y="0"/>
            <a:ext cx="2950337" cy="49821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48" y="4778722"/>
            <a:ext cx="5446775" cy="3909863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50337" cy="49821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557" y="9431600"/>
            <a:ext cx="2950337" cy="49821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18288" cy="3724275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18288" cy="3724275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90000" tIns="90000" rIns="126000" bIns="90000" rtlCol="0" anchor="t">
            <a:noAutofit/>
          </a:bodyPr>
          <a:lstStyle>
            <a:lvl1pPr algn="r">
              <a:defRPr lang="en-ZA" sz="6000" b="1" spc="-15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90000" tIns="90000" rIns="126000" bIns="9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8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4AF3-01B1-4BCA-A34D-80F252FB1738}" type="datetimeFigureOut">
              <a:rPr lang="en-IN" smtClean="0"/>
              <a:pPr/>
              <a:t>14-02-2023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E6F9-C203-4445-AB26-BD22CA6576C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그림 개체 틀 13"/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blem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08926" cy="6858000"/>
          </a:xfrm>
          <a:custGeom>
            <a:avLst/>
            <a:gdLst>
              <a:gd name="connsiteX0" fmla="*/ 0 w 10215191"/>
              <a:gd name="connsiteY0" fmla="*/ 0 h 13716000"/>
              <a:gd name="connsiteX1" fmla="*/ 3287179 w 10215191"/>
              <a:gd name="connsiteY1" fmla="*/ 0 h 13716000"/>
              <a:gd name="connsiteX2" fmla="*/ 3291721 w 10215191"/>
              <a:gd name="connsiteY2" fmla="*/ 0 h 13716000"/>
              <a:gd name="connsiteX3" fmla="*/ 3357150 w 10215191"/>
              <a:gd name="connsiteY3" fmla="*/ 0 h 13716000"/>
              <a:gd name="connsiteX4" fmla="*/ 3357150 w 10215191"/>
              <a:gd name="connsiteY4" fmla="*/ 616 h 13716000"/>
              <a:gd name="connsiteX5" fmla="*/ 3551651 w 10215191"/>
              <a:gd name="connsiteY5" fmla="*/ 2445 h 13716000"/>
              <a:gd name="connsiteX6" fmla="*/ 8630593 w 10215191"/>
              <a:gd name="connsiteY6" fmla="*/ 2473603 h 13716000"/>
              <a:gd name="connsiteX7" fmla="*/ 9220109 w 10215191"/>
              <a:gd name="connsiteY7" fmla="*/ 10415788 h 13716000"/>
              <a:gd name="connsiteX8" fmla="*/ 3510257 w 10215191"/>
              <a:gd name="connsiteY8" fmla="*/ 13714729 h 13716000"/>
              <a:gd name="connsiteX9" fmla="*/ 3357150 w 10215191"/>
              <a:gd name="connsiteY9" fmla="*/ 13715148 h 13716000"/>
              <a:gd name="connsiteX10" fmla="*/ 3357150 w 10215191"/>
              <a:gd name="connsiteY10" fmla="*/ 13716000 h 13716000"/>
              <a:gd name="connsiteX11" fmla="*/ 0 w 10215191"/>
              <a:gd name="connsiteY1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5191" h="13716000">
                <a:moveTo>
                  <a:pt x="0" y="0"/>
                </a:moveTo>
                <a:lnTo>
                  <a:pt x="3287179" y="0"/>
                </a:lnTo>
                <a:lnTo>
                  <a:pt x="3291721" y="0"/>
                </a:lnTo>
                <a:lnTo>
                  <a:pt x="3357150" y="0"/>
                </a:lnTo>
                <a:lnTo>
                  <a:pt x="3357150" y="616"/>
                </a:lnTo>
                <a:lnTo>
                  <a:pt x="3551651" y="2445"/>
                </a:lnTo>
                <a:cubicBezTo>
                  <a:pt x="5480388" y="57684"/>
                  <a:pt x="7344267" y="926442"/>
                  <a:pt x="8630593" y="2473603"/>
                </a:cubicBezTo>
                <a:cubicBezTo>
                  <a:pt x="10501613" y="4724020"/>
                  <a:pt x="10738377" y="7913799"/>
                  <a:pt x="9220109" y="10415788"/>
                </a:cubicBezTo>
                <a:cubicBezTo>
                  <a:pt x="7986516" y="12448653"/>
                  <a:pt x="5815207" y="13663476"/>
                  <a:pt x="3510257" y="13714729"/>
                </a:cubicBezTo>
                <a:lnTo>
                  <a:pt x="3357150" y="13715148"/>
                </a:lnTo>
                <a:lnTo>
                  <a:pt x="335715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  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43339" y="178629"/>
            <a:ext cx="5472608" cy="46606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D9F3-EE6F-49CD-93EA-18913B51688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2343-F5FF-4D2C-9BBA-065C8FBA2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6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:\Омский АНЦ\Презентации\Омский АНЦ - Флагман\Общелабораторное_оборудование копия.jpgОбщелабораторное_оборудование копия"/>
          <p:cNvPicPr>
            <a:picLocks noGrp="1" noChangeAspect="1"/>
          </p:cNvPicPr>
          <p:nvPr>
            <p:ph type="pic" idx="16"/>
          </p:nvPr>
        </p:nvPicPr>
        <p:blipFill>
          <a:blip r:embed="rId2"/>
          <a:srcRect/>
          <a:stretch>
            <a:fillRect/>
          </a:stretch>
        </p:blipFill>
        <p:spPr>
          <a:xfrm>
            <a:off x="6854190" y="1693545"/>
            <a:ext cx="5337810" cy="5164455"/>
          </a:xfrm>
        </p:spPr>
      </p:pic>
      <p:sp>
        <p:nvSpPr>
          <p:cNvPr id="4" name="Прямоугольник 3"/>
          <p:cNvSpPr/>
          <p:nvPr/>
        </p:nvSpPr>
        <p:spPr>
          <a:xfrm>
            <a:off x="350989" y="200694"/>
            <a:ext cx="121919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Федеральное государственное бюджетное научное учреждение</a:t>
            </a:r>
          </a:p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«Омский аграрный научный центр»</a:t>
            </a:r>
          </a:p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ФГБНУ  «Омский АНЦ»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38125" y="1967865"/>
            <a:ext cx="6740525" cy="2609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IN" sz="26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ea"/>
              </a:rPr>
              <a:t>«Создание и развитие селекционно-семеноводческого центра в области сельского хозяйства для внедрения в агропромышленный комплекс современных технологий на основе собственных разработок»</a:t>
            </a:r>
            <a:endParaRPr lang="en-IN" sz="26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ClrTx/>
              <a:buSzTx/>
              <a:buFontTx/>
            </a:pPr>
            <a:endParaRPr lang="en-IN" sz="26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-413385" y="4368800"/>
            <a:ext cx="8042910" cy="312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IN" sz="1600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Соглашение </a:t>
            </a:r>
            <a:r>
              <a:rPr lang="en-IN" sz="1600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09.ССЦ.21.0015</a:t>
            </a:r>
            <a:r>
              <a:rPr lang="ru-RU" altLang="en-IN" sz="1600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 </a:t>
            </a:r>
            <a:r>
              <a:rPr lang="en-IN" sz="1600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(по заявке 2021-СЦ-01-29)</a:t>
            </a:r>
            <a:endParaRPr lang="en-IN" altLang="en-US" sz="1600" dirty="0">
              <a:latin typeface="Georgia" panose="02040502050405020303" pitchFamily="18" charset="0"/>
              <a:ea typeface="Cambria" panose="02040503050406030204" pitchFamily="18" charset="0"/>
              <a:cs typeface="+mj-cs"/>
              <a:sym typeface="+mn-ea"/>
            </a:endParaRPr>
          </a:p>
        </p:txBody>
      </p:sp>
      <p:pic>
        <p:nvPicPr>
          <p:cNvPr id="26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125" y="200694"/>
            <a:ext cx="1917065" cy="951230"/>
          </a:xfrm>
          <a:prstGeom prst="rect">
            <a:avLst/>
          </a:prstGeom>
        </p:spPr>
      </p:pic>
      <p:sp>
        <p:nvSpPr>
          <p:cNvPr id="32" name="Текстовое поле 31"/>
          <p:cNvSpPr txBox="1"/>
          <p:nvPr/>
        </p:nvSpPr>
        <p:spPr>
          <a:xfrm>
            <a:off x="428625" y="5526405"/>
            <a:ext cx="648335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ЧЕКУСОВ МАКСИМ СЕРГЕЕВИЧ</a:t>
            </a:r>
          </a:p>
          <a:p>
            <a:pPr algn="l"/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Директор ФГБНУ «Омский АНЦ»,</a:t>
            </a:r>
          </a:p>
          <a:p>
            <a:pPr algn="l"/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кандидат технических наук, доцент </a:t>
            </a:r>
          </a:p>
        </p:txBody>
      </p:sp>
      <p:pic>
        <p:nvPicPr>
          <p:cNvPr id="33" name="Изображение 32" descr="Wheat_Class_PNG_Clip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500000" flipH="1">
            <a:off x="10791512" y="50881"/>
            <a:ext cx="865505" cy="4401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allbox.ru/wallpapers/main2/201744/150971104659fc5cc61fea40.4958938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1"/>
            <a:ext cx="12192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4056"/>
          </a:xfrm>
          <a:solidFill>
            <a:srgbClr val="A1D2FB"/>
          </a:solidFill>
          <a:ln>
            <a:noFill/>
          </a:ln>
        </p:spPr>
        <p:txBody>
          <a:bodyPr lIns="36412" tIns="18205" rIns="36412" bIns="18205" anchor="ctr" anchorCtr="0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БИЗНЕС ПАРТНЕРЫ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517803"/>
            <a:ext cx="8867775" cy="6340197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ОМСКАЯ ОБЛАСТЬ: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 Глава К(Ф)Х Буданов А.В., ООО «Нива»,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ФГБНУ Сибирская опытная станция ВНИИМК  имени В.С.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Пустовойта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НП ССС ООО «Сибирские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масло-семена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Глава КФХ ИП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Кнаус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Андрей Андреевич,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КФХ «Весна», КХ «Кристина», ООО КФХ «Ильинка», СКХ «Росток» (АСАНОВ), ЗАО «Знамя», ООО «Удобное», ФГУП «Омское», ФГУП «Боевое», АО «Нива», СПК «Пушкинский»,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Глава КФХ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Говин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А.Г., АО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Большеатмасское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КФХ «Яша»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ТЮМЕНСКАЯ ОБЛАСТЬ: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«Дружба-Нива», КХ «Дружба» Тюменская область,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Заводоуковский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ООО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Черемшанское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Тюменская область,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Ишимский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ООО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Опеновское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НОВОСИБИРСКАЯ ОБЛАСТЬ: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Предприятие сельского хозяйства «Урожай» Новосибирская область,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Мошковский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ООО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Пайвинские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семена», ОАО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Северо-Кулундинское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ЗАО птицефабрика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Посевнинская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Новосибирская область,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Черепановский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АЛТАЙСКИЙ КРАЙ: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ООО «Русь», ООО «Гея», ИП Глава КФХ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Радионов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А.Ю. Алтайский край,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Усть-Калманский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СПК "Тамбовский", ИП Глава КФХ Васильцов В.А., ИП Глава КФХ Неклюдов В.И.,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ФГБУ «Алтайская МИС», АО «УОХ «Пригородное»,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КФХ «Наука», ООО Советская нива, АО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Племрепродуктор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Чистюньский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ЧЕЛЯБИНСКАЯ ОБЛАСТЬ: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ООО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Чебаркульская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птица», СПК «Подовинное», ООО «Красноармейское», НП КХ «СКИФ», КФХ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Шаманин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Н.П.», ООО «СП Южное»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КУРГАНСКАЯ ОБЛАСТЬ: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ЗАО «Степное» Курганская область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Половинский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ООО «Русь» Курганская область,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Макушинский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КРАСНОЯРСКИЙ КРАЙ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ФГУП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Курагинское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 БАШКОРТОСТАН: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Абзелиловский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сортоучасток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Филиал ФГБУ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Госсорткомиссия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по Республике Башкортостан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 КАЗАХСТАН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Акмолинская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область: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АО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Атамекен-Агро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Павлодарская область: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КХ "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Бакауов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ТОО «Галицкое», ТОО "Опытное хозяйство "Иртышское"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Восточно-Казахстанская область: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КХ "Семена масличных", ТОО «Опытное хозяйство масличных культур»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Северо-Казахстанская область: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ТОО "Пушкинское", ТОО "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Атамекен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-Агро-Тимирязево", ТОО "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Тукым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ТОО "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Тайынша-Астык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ТОО "Северо-казахстанская сельскохозяйственная опытная станция", ТОО СК Агро 2050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5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z="2000" smtClean="0">
                <a:solidFill>
                  <a:schemeClr val="bg1"/>
                </a:solidFill>
              </a:rPr>
              <a:pPr rtl="0"/>
              <a:t>11</a:t>
            </a:fld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3636712"/>
              </p:ext>
            </p:extLst>
          </p:nvPr>
        </p:nvGraphicFramePr>
        <p:xfrm>
          <a:off x="225083" y="409568"/>
          <a:ext cx="11690252" cy="44644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625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5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7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КОНТРОЛЬНЫЕ ТОЧКИ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00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план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Доля исследователей до 39 лет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38,7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Число результатов интеллектуальной деятельности (СОРТ)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3 </a:t>
                      </a:r>
                    </a:p>
                  </a:txBody>
                  <a:tcPr marL="5400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Число созданных технологий на основе собственных разработок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400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8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Число сотрудников, прошедших обучение по программа повышения квалификации 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</a:rPr>
                        <a:t>(бюджет гранта)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 </a:t>
                      </a:r>
                    </a:p>
                  </a:txBody>
                  <a:tcPr marL="54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Число сотрудников, прошедших обучение по программа повышения квалификации </a:t>
                      </a:r>
                      <a:r>
                        <a:rPr lang="ru-RU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4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400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3 </a:t>
                      </a:r>
                    </a:p>
                  </a:txBody>
                  <a:tcPr marL="54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Объем производства оригинальных и элитных семян, 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2880,0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Объем реализация оригинальных и элитных семян, 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2304,0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50" name="AutoShape 2" descr="https://kartridgmsk.com/images/blog/10/fa41a438a987d0813de15c83f56e8f86.jpg"/>
          <p:cNvSpPr>
            <a:spLocks noChangeAspect="1" noChangeArrowheads="1"/>
          </p:cNvSpPr>
          <p:nvPr/>
        </p:nvSpPr>
        <p:spPr bwMode="auto">
          <a:xfrm>
            <a:off x="147508" y="-136979"/>
            <a:ext cx="288996" cy="289012"/>
          </a:xfrm>
          <a:prstGeom prst="rect">
            <a:avLst/>
          </a:prstGeom>
          <a:noFill/>
        </p:spPr>
        <p:txBody>
          <a:bodyPr vert="horz" wrap="square" lIns="86694" tIns="43347" rIns="86694" bIns="4334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 descr="F:\СЕЛЕКЦЕНТР\2022\фото\крснообск\fa41a438a987d0813de15c83f56e8f86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0978"/>
            <a:ext cx="12191999" cy="1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 txBox="1"/>
          <p:nvPr/>
        </p:nvSpPr>
        <p:spPr>
          <a:xfrm>
            <a:off x="0" y="0"/>
            <a:ext cx="12192000" cy="393895"/>
          </a:xfrm>
          <a:prstGeom prst="rect">
            <a:avLst/>
          </a:prstGeom>
          <a:solidFill>
            <a:srgbClr val="A1D2FB"/>
          </a:solidFill>
          <a:ln>
            <a:noFill/>
          </a:ln>
        </p:spPr>
        <p:txBody>
          <a:bodyPr lIns="36412" tIns="18205" rIns="36412" bIns="18205" anchor="ctr" anchorCtr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План развития селекционного центра на 2023 год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6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:\Омский АНЦ\Презентации\Омский АНЦ - Флагман\Общелабораторное_оборудование копия.jpgОбщелабораторное_оборудование копия"/>
          <p:cNvPicPr>
            <a:picLocks noGrp="1" noChangeAspect="1"/>
          </p:cNvPicPr>
          <p:nvPr>
            <p:ph type="pic" idx="16"/>
          </p:nvPr>
        </p:nvPicPr>
        <p:blipFill>
          <a:blip r:embed="rId2"/>
          <a:srcRect/>
          <a:stretch>
            <a:fillRect/>
          </a:stretch>
        </p:blipFill>
        <p:spPr>
          <a:xfrm>
            <a:off x="6854190" y="1693545"/>
            <a:ext cx="5337810" cy="5164455"/>
          </a:xfrm>
        </p:spPr>
      </p:pic>
      <p:sp>
        <p:nvSpPr>
          <p:cNvPr id="4" name="Прямоугольник 3"/>
          <p:cNvSpPr/>
          <p:nvPr/>
        </p:nvSpPr>
        <p:spPr>
          <a:xfrm>
            <a:off x="651027" y="213593"/>
            <a:ext cx="121919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sz="2400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Федеральное государственное бюджетное научное учреждение</a:t>
            </a:r>
          </a:p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sz="2400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«Омский аграрный научный центр»</a:t>
            </a:r>
          </a:p>
          <a:p>
            <a:pPr algn="ctr">
              <a:lnSpc>
                <a:spcPct val="80000"/>
              </a:lnSpc>
              <a:buClrTx/>
              <a:buSzTx/>
              <a:buFontTx/>
            </a:pPr>
            <a:r>
              <a:rPr lang="en-IN" sz="2400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ФГБНУ  «Омский АНЦ»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0" y="2190560"/>
            <a:ext cx="6740525" cy="28346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ru-RU" altLang="en-IN" sz="6600" dirty="0">
                <a:latin typeface="Georgia" panose="02040502050405020303" pitchFamily="18" charset="0"/>
                <a:ea typeface="Cambria" panose="02040503050406030204" pitchFamily="18" charset="0"/>
                <a:cs typeface="+mj-cs"/>
                <a:sym typeface="+mn-ea"/>
              </a:rPr>
              <a:t>БЛАГОДАРЮ ЗА ВНИМАНИЕ!</a:t>
            </a:r>
          </a:p>
        </p:txBody>
      </p:sp>
      <p:pic>
        <p:nvPicPr>
          <p:cNvPr id="26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569" y="241092"/>
            <a:ext cx="1917065" cy="951230"/>
          </a:xfrm>
          <a:prstGeom prst="rect">
            <a:avLst/>
          </a:prstGeom>
        </p:spPr>
      </p:pic>
      <p:sp>
        <p:nvSpPr>
          <p:cNvPr id="32" name="Текстовое поле 31"/>
          <p:cNvSpPr txBox="1"/>
          <p:nvPr/>
        </p:nvSpPr>
        <p:spPr>
          <a:xfrm>
            <a:off x="428625" y="5526405"/>
            <a:ext cx="6483350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ru-RU" altLang="en-US" b="1"/>
              <a:t>ЧЕКУСОВ МАКСИМ СЕРГЕЕВИЧ</a:t>
            </a:r>
          </a:p>
          <a:p>
            <a:pPr algn="l"/>
            <a:r>
              <a:rPr lang="ru-RU" altLang="en-US" sz="1600"/>
              <a:t>Директор ФГБНУ «Омский АНЦ»,</a:t>
            </a:r>
            <a:r>
              <a:rPr lang="en-US" altLang="ru-RU" sz="1600"/>
              <a:t> </a:t>
            </a:r>
            <a:r>
              <a:rPr lang="ru-RU" altLang="en-US" sz="1600"/>
              <a:t>кандидат технических наук, доцент</a:t>
            </a:r>
            <a:r>
              <a:rPr lang="ru-RU" altLang="en-US" sz="2000"/>
              <a:t> </a:t>
            </a:r>
          </a:p>
        </p:txBody>
      </p:sp>
      <p:pic>
        <p:nvPicPr>
          <p:cNvPr id="33" name="Изображение 32" descr="Wheat_Class_PNG_Clip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500000" flipH="1">
            <a:off x="10793393" y="-10351"/>
            <a:ext cx="865505" cy="4401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/>
          <p:nvPr/>
        </p:nvSpPr>
        <p:spPr>
          <a:xfrm>
            <a:off x="1" y="0"/>
            <a:ext cx="12191999" cy="1377538"/>
          </a:xfrm>
          <a:prstGeom prst="rect">
            <a:avLst/>
          </a:prstGeom>
          <a:solidFill>
            <a:srgbClr val="A1D2FB"/>
          </a:solidFill>
          <a:ln>
            <a:noFill/>
          </a:ln>
        </p:spPr>
        <p:txBody>
          <a:bodyPr lIns="36412" tIns="18205" rIns="36412" bIns="18205" anchor="ctr" anchorCtr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Техника и оборудование, приобретенные в 2022 году </a:t>
            </a:r>
            <a:endParaRPr lang="ru-RU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за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счет средств гранта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(48,903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млн. руб.)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приобретено </a:t>
            </a:r>
            <a:r>
              <a:rPr 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оборудования </a:t>
            </a: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- 94 единицы</a:t>
            </a:r>
            <a:endParaRPr lang="ru-RU" sz="26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 descr="F:\СЕЛЕКЦЕНТР\2022\ответы на письма\Ваганову\ФГБНУ Омский АНЦ, 535\лабораторное оборудование, бюджет гранта\Дигестор (печь минерализации) ПМП-20.jpg"/>
          <p:cNvPicPr/>
          <p:nvPr/>
        </p:nvPicPr>
        <p:blipFill>
          <a:blip r:embed="rId2" cstate="print"/>
          <a:srcRect l="1443" t="2577" r="10816"/>
          <a:stretch>
            <a:fillRect/>
          </a:stretch>
        </p:blipFill>
        <p:spPr bwMode="auto">
          <a:xfrm>
            <a:off x="8502732" y="4868883"/>
            <a:ext cx="3689268" cy="19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СЕЛЕКЦЕНТР\2022\ответы на письма\Ваганову\ФГБНУ Омский АНЦ, 535\лабораторное оборудование, бюджет гранта\Инфрокрасный анализатор ИнфраЛЮМ ФТ-12.jpg"/>
          <p:cNvPicPr/>
          <p:nvPr/>
        </p:nvPicPr>
        <p:blipFill>
          <a:blip r:embed="rId3"/>
          <a:srcRect l="2405" t="29808" r="-53" b="15064"/>
          <a:stretch>
            <a:fillRect/>
          </a:stretch>
        </p:blipFill>
        <p:spPr bwMode="auto">
          <a:xfrm>
            <a:off x="1" y="4999512"/>
            <a:ext cx="3301339" cy="18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СЕЛЕКЦЕНТР\2022\ответы на письма\Ваганову\ФГБНУ Омский АНЦ, 535\лабораторное оборудование, бюджет гранта\Пламенный фотометр ПФА-378.jpg"/>
          <p:cNvPicPr/>
          <p:nvPr/>
        </p:nvPicPr>
        <p:blipFill>
          <a:blip r:embed="rId4" cstate="print"/>
          <a:srcRect l="7215" t="39645" r="30127" b="7724"/>
          <a:stretch>
            <a:fillRect/>
          </a:stretch>
        </p:blipFill>
        <p:spPr bwMode="auto">
          <a:xfrm>
            <a:off x="3503222" y="4940135"/>
            <a:ext cx="2042555" cy="19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СЕЛЕКЦЕНТР\2022\ответы на письма\Ваганову\ФГБНУ Омский АНЦ, 535\лабораторное оборудование, бюджет гранта\спектрофометр.jpg"/>
          <p:cNvPicPr/>
          <p:nvPr/>
        </p:nvPicPr>
        <p:blipFill>
          <a:blip r:embed="rId5" cstate="print"/>
          <a:srcRect l="3367" t="7018" r="1068" b="16268"/>
          <a:stretch>
            <a:fillRect/>
          </a:stretch>
        </p:blipFill>
        <p:spPr bwMode="auto">
          <a:xfrm>
            <a:off x="5676408" y="4904509"/>
            <a:ext cx="2588818" cy="195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anc55.ru/wp-content/uploads/2022/09/img_9698-e166365140569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5121" y="1983179"/>
            <a:ext cx="3823856" cy="278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СЕЛЕКЦЕНТР\2022\ответы на письма\Ваганову\ФГБНУ Омский АНЦ, 535\лабораторное оборудование, бюджет гранта\Дигестор (печь минерализации) ПМП-20.jpg"/>
          <p:cNvPicPr/>
          <p:nvPr/>
        </p:nvPicPr>
        <p:blipFill>
          <a:blip r:embed="rId2" cstate="print"/>
          <a:srcRect l="1443" t="2577" r="10816"/>
          <a:stretch>
            <a:fillRect/>
          </a:stretch>
        </p:blipFill>
        <p:spPr bwMode="auto">
          <a:xfrm>
            <a:off x="8502731" y="4868883"/>
            <a:ext cx="3689268" cy="1989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F:\СЕЛЕКЦЕНТР\2022\ответы на письма\Ваганову\ФГБНУ Омский АНЦ, 535\лабораторное оборудование, бюджет гранта\Инфрокрасный анализатор ИнфраЛЮМ ФТ-12.jpg"/>
          <p:cNvPicPr/>
          <p:nvPr/>
        </p:nvPicPr>
        <p:blipFill>
          <a:blip r:embed="rId3"/>
          <a:srcRect l="2405" t="29808" r="-53" b="15064"/>
          <a:stretch>
            <a:fillRect/>
          </a:stretch>
        </p:blipFill>
        <p:spPr bwMode="auto">
          <a:xfrm>
            <a:off x="0" y="4999512"/>
            <a:ext cx="3301339" cy="1858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F:\СЕЛЕКЦЕНТР\2022\ответы на письма\Ваганову\ФГБНУ Омский АНЦ, 535\лабораторное оборудование, бюджет гранта\Пламенный фотометр ПФА-378.jpg"/>
          <p:cNvPicPr/>
          <p:nvPr/>
        </p:nvPicPr>
        <p:blipFill>
          <a:blip r:embed="rId4" cstate="print"/>
          <a:srcRect l="7215" t="39645" r="30127" b="7724"/>
          <a:stretch>
            <a:fillRect/>
          </a:stretch>
        </p:blipFill>
        <p:spPr bwMode="auto">
          <a:xfrm>
            <a:off x="3503221" y="4940135"/>
            <a:ext cx="2042555" cy="1917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F:\СЕЛЕКЦЕНТР\2022\ответы на письма\Ваганову\ФГБНУ Омский АНЦ, 535\лабораторное оборудование, бюджет гранта\спектрофометр.jpg"/>
          <p:cNvPicPr/>
          <p:nvPr/>
        </p:nvPicPr>
        <p:blipFill>
          <a:blip r:embed="rId5" cstate="print"/>
          <a:srcRect l="3367" t="7018" r="1068" b="16268"/>
          <a:stretch>
            <a:fillRect/>
          </a:stretch>
        </p:blipFill>
        <p:spPr bwMode="auto">
          <a:xfrm>
            <a:off x="5676407" y="4904509"/>
            <a:ext cx="2588818" cy="1953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http://anc55.ru/wp-content/uploads/2022/09/img_9698-e166365140569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0743" y="1745673"/>
            <a:ext cx="3978233" cy="301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https://www.opt-union.ru/l1436504/images/photocat/1000x1000/10001813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17312"/>
            <a:ext cx="4369276" cy="292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https://vim.ru/upload/iblock/4ad/4addace3c1a00b60b057b6552ab9f053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55033" y="1674420"/>
            <a:ext cx="3336967" cy="3108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 descr="http://anc55.ru/wp-content/uploads/2022/09/img_9698-e166365140569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3242" y="1450559"/>
            <a:ext cx="4494005" cy="3338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F:\СЕЛЕКЦЕНТР\2022\ответы на письма\Ваганову\ФГБНУ Омский АНЦ, 535\лабораторное оборудование, бюджет гранта\Аквадистиллятор электрический ДЭ-25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0" y="142875"/>
            <a:ext cx="1238250" cy="170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F:\СЕЛЕКЦЕНТР\2022\ответы на письма\Ваганову\ФГБНУ Омский АНЦ, 535\лабораторное оборудование, бюджет гранта\Деионизатор воды Водолей-М.jpg"/>
          <p:cNvPicPr/>
          <p:nvPr/>
        </p:nvPicPr>
        <p:blipFill>
          <a:blip r:embed="rId3" cstate="print"/>
          <a:srcRect l="16506" r="22688"/>
          <a:stretch>
            <a:fillRect/>
          </a:stretch>
        </p:blipFill>
        <p:spPr bwMode="auto">
          <a:xfrm>
            <a:off x="10972801" y="1952625"/>
            <a:ext cx="1219199" cy="217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F:\СЕЛЕКЦЕНТР\2022\ответы на письма\Ваганову\ФГБНУ Омский АНЦ, 535\лабораторное оборудование, бюджет гранта\Весы лабораторные ГОСМЕТР ВЛ-124В.jpg"/>
          <p:cNvPicPr/>
          <p:nvPr/>
        </p:nvPicPr>
        <p:blipFill>
          <a:blip r:embed="rId4" cstate="print"/>
          <a:srcRect l="8696" t="388" r="8696"/>
          <a:stretch>
            <a:fillRect/>
          </a:stretch>
        </p:blipFill>
        <p:spPr bwMode="auto">
          <a:xfrm>
            <a:off x="10982325" y="4181475"/>
            <a:ext cx="1209675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F:\СЕЛЕКЦЕНТР\2022\ответы на письма\Ваганову\ФГБНУ Омский АНЦ, 535\лабораторное оборудование, бюджет гранта\Микроскоп TS-2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1175"/>
            <a:ext cx="971439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F:\СЕЛЕКЦЕНТР\2022\ответы на письма\Ваганову\ФГБНУ Омский АНЦ, 535\лабораторное оборудование, бюджет гранта\АквадистилляторListon А 1104.jpg"/>
          <p:cNvPicPr/>
          <p:nvPr/>
        </p:nvPicPr>
        <p:blipFill>
          <a:blip r:embed="rId6" cstate="print"/>
          <a:srcRect l="10288" t="20971" r="1297" b="11584"/>
          <a:stretch>
            <a:fillRect/>
          </a:stretch>
        </p:blipFill>
        <p:spPr bwMode="auto">
          <a:xfrm>
            <a:off x="1028700" y="5572125"/>
            <a:ext cx="1343025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:\СЕЛЕКЦЕНТР\2022\ответы на письма\Ваганову\ФГБНУ Омский АНЦ, 535\лабораторное оборудование, бюджет гранта\Холодильник фармацевтический ХЛ-340 POZI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1250" y="5524501"/>
            <a:ext cx="120015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F:\СЕЛЕКЦЕНТР\2022\ответы на письма\Ваганову\ФГБНУ Омский АНЦ, 535\лабораторное оборудование, бюджет гранта\Шейкер возвратно-поступательный SHR-2D.jpg"/>
          <p:cNvPicPr/>
          <p:nvPr/>
        </p:nvPicPr>
        <p:blipFill>
          <a:blip r:embed="rId8" cstate="print"/>
          <a:srcRect r="-145" b="16090"/>
          <a:stretch>
            <a:fillRect/>
          </a:stretch>
        </p:blipFill>
        <p:spPr bwMode="auto">
          <a:xfrm>
            <a:off x="3609975" y="5553075"/>
            <a:ext cx="2095500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F:\СЕЛЕКЦЕНТР\2022\ответы на письма\Ваганову\ФГБНУ Омский АНЦ, 535\лабораторное оборудование, бюджет гранта\Шелушитель зерна лабораторный«МИНИ».jpg"/>
          <p:cNvPicPr/>
          <p:nvPr/>
        </p:nvPicPr>
        <p:blipFill>
          <a:blip r:embed="rId9"/>
          <a:srcRect l="29444" t="2254" r="24333" b="8416"/>
          <a:stretch>
            <a:fillRect/>
          </a:stretch>
        </p:blipFill>
        <p:spPr bwMode="auto">
          <a:xfrm>
            <a:off x="5686425" y="5429250"/>
            <a:ext cx="19907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F:\СЕЛЕКЦЕНТР\2022\ответы на письма\Ваганову\ФГБНУ Омский АНЦ, 535\лабораторное оборудование, бюджет гранта\счетчик колоний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58100" y="5372100"/>
            <a:ext cx="158115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F:\СЕЛЕКЦЕНТР\2022\ответы на письма\Ваганову\ФГБНУ Омский АНЦ, 535\лабораторное оборудование, бюджет гранта\Весы лабораторные МАССА-К ВК-300.jpg"/>
          <p:cNvPicPr/>
          <p:nvPr/>
        </p:nvPicPr>
        <p:blipFill>
          <a:blip r:embed="rId11" cstate="print"/>
          <a:srcRect t="20352" r="4667" b="13015"/>
          <a:stretch>
            <a:fillRect/>
          </a:stretch>
        </p:blipFill>
        <p:spPr bwMode="auto">
          <a:xfrm>
            <a:off x="9324975" y="5334000"/>
            <a:ext cx="1609726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0"/>
          <a:ext cx="5372101" cy="553880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20786"/>
                <a:gridCol w="3817865"/>
                <a:gridCol w="933450"/>
              </a:tblGrid>
              <a:tr h="133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№ </a:t>
                      </a:r>
                      <a:r>
                        <a:rPr lang="ru-RU" sz="1400" b="1" u="none" strike="noStrike" dirty="0" err="1"/>
                        <a:t>п</a:t>
                      </a:r>
                      <a:r>
                        <a:rPr lang="ru-RU" sz="1400" b="1" u="none" strike="noStrike" dirty="0"/>
                        <a:t>/</a:t>
                      </a:r>
                      <a:r>
                        <a:rPr lang="ru-RU" sz="1400" b="1" u="none" strike="noStrike" dirty="0" err="1"/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Наименование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кол-во, шт.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Анализатор содержания жира SER 148/6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29471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Анализатор инфракрасный "ИнфраЛЮМ ФТ-12"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91913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Анализатор белка и азота по методу Кьельдаля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81025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Аквадистилляторы электрические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Баня-термостат водяная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5914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Белизномер БЛИК-Р3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71221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 err="1"/>
                        <a:t>Блендер</a:t>
                      </a:r>
                      <a:r>
                        <a:rPr lang="ru-RU" sz="1400" u="none" strike="noStrike" dirty="0"/>
                        <a:t> лабораторный </a:t>
                      </a:r>
                      <a:r>
                        <a:rPr lang="en-US" sz="1400" u="none" strike="noStrike" dirty="0" err="1"/>
                        <a:t>Stegler</a:t>
                      </a:r>
                      <a:r>
                        <a:rPr lang="en-US" sz="1400" u="none" strike="noStrike" dirty="0"/>
                        <a:t> LB-2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7275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Весы лабораторные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Глютограф 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Деионизатор воды Водолей-М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Источник бесперебойного питания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Истиратель почвы ИП 1 "ПОЧВОМАШИНА"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/>
                        <a:t>Колориметр </a:t>
                      </a:r>
                      <a:r>
                        <a:rPr lang="en-US" sz="1400" u="none" strike="noStrike" dirty="0"/>
                        <a:t>NR20XE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Квадрокоптер </a:t>
                      </a:r>
                      <a:r>
                        <a:rPr lang="en-US" sz="1400" u="none" strike="noStrike"/>
                        <a:t>DJI Phantom 4 Multispectral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Лабораторная мельница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Мешалка верхнеприводная </a:t>
                      </a:r>
                      <a:r>
                        <a:rPr lang="en-US" sz="1400" u="none" strike="noStrike"/>
                        <a:t>MV-6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Миниспектрометр листовой портативный </a:t>
                      </a:r>
                      <a:r>
                        <a:rPr lang="en-US" sz="1400" u="none" strike="noStrike"/>
                        <a:t>CI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/>
                        <a:t>Микроскоп </a:t>
                      </a:r>
                      <a:r>
                        <a:rPr lang="en-US" sz="1400" u="none" strike="noStrike" dirty="0"/>
                        <a:t>TS-2000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2</a:t>
                      </a:r>
                    </a:p>
                  </a:txBody>
                  <a:tcPr marL="8983" marR="8983" marT="898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Молотилка - тёрка МТПУ-500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dirty="0" smtClean="0"/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Объемомер хлеба </a:t>
                      </a:r>
                      <a:r>
                        <a:rPr lang="en-US" sz="1400" u="none" strike="noStrike"/>
                        <a:t>Bastak 13300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35458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83" marR="8983" marT="898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/>
                        <a:t>Портативный флуориметр </a:t>
                      </a:r>
                      <a:r>
                        <a:rPr lang="en-US" sz="1400" u="none" strike="noStrike"/>
                        <a:t>MINI-PAM-II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1</a:t>
                      </a:r>
                    </a:p>
                  </a:txBody>
                  <a:tcPr marL="8983" marR="8983" marT="898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6940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83" marR="8983" marT="898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Пневмосортировальная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машина ВИМ-1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983" marR="8983" marT="898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51113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Пламенный фотометр ПФА-378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5619749" y="0"/>
          <a:ext cx="5372101" cy="534208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20786"/>
                <a:gridCol w="3817865"/>
                <a:gridCol w="933450"/>
              </a:tblGrid>
              <a:tr h="133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№ </a:t>
                      </a:r>
                      <a:r>
                        <a:rPr lang="ru-RU" sz="1400" b="1" u="none" strike="noStrike" dirty="0" err="1"/>
                        <a:t>п</a:t>
                      </a:r>
                      <a:r>
                        <a:rPr lang="ru-RU" sz="1400" b="1" u="none" strike="noStrike" dirty="0"/>
                        <a:t>/</a:t>
                      </a:r>
                      <a:r>
                        <a:rPr lang="ru-RU" sz="1400" b="1" u="none" strike="noStrike" dirty="0" err="1"/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Наименование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кол-во, шт.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83" marR="8983" marT="8983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2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Погружной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зонд температуры RGK TR-10W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29471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2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Переносная лаборатория "ФИТОСКАН "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91913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2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Прибор для измерения влажности МТ-СА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4355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2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Рассев РЛ-3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Tagler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73947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2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Сеялка селекционная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543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2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Спектрофотометр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3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Стерилизатор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3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Средоварка автоматическая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MediaPrep-10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3586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3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Счетчик колоний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Funke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-Gerber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ColonyStar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749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3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Сушилка лотковая селекционная СЛ 0,3х2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3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Тестомесилка лабораторная У1-ЕТК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3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Термостат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3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Туристический навигатор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RGK NV-20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18123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3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Термометр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RGK CT-12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18123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3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Транспортёр ТЛС-300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3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Установка для обеззараживания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Амбилайф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А90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40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Фаринограф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41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Холодильник  лабораторный 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42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Шелушитель зерна лабораторный "Мини"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254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43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Шейкер возвратно-поступательный 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29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44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Шкаф сушильный ШС-80-01 СПУ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11443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Фотосепаратор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СмартСорт2 (С+С)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ФОТО\2022\ЛАБ. ИММУНИТЕТА\61ebe848-b844-456f-8dee-4d7b5da667f2.jpg"/>
          <p:cNvPicPr/>
          <p:nvPr/>
        </p:nvPicPr>
        <p:blipFill>
          <a:blip r:embed="rId2"/>
          <a:srcRect r="20154"/>
          <a:stretch>
            <a:fillRect/>
          </a:stretch>
        </p:blipFill>
        <p:spPr bwMode="auto">
          <a:xfrm>
            <a:off x="8835242" y="201881"/>
            <a:ext cx="3356758" cy="372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ФОТО\2022\ЛАБ. ИММУНИТЕТА\116b5deb-b8a3-4bb6-9c8e-55a8f53935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234" y="574209"/>
            <a:ext cx="5609132" cy="345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ФОТО\2022\ЛАБ. ИММУНИТЕТА\d1c38f6d-4748-4a24-a5c9-d901e531eab7.jpg"/>
          <p:cNvPicPr/>
          <p:nvPr/>
        </p:nvPicPr>
        <p:blipFill>
          <a:blip r:embed="rId4"/>
          <a:srcRect t="13953"/>
          <a:stretch>
            <a:fillRect/>
          </a:stretch>
        </p:blipFill>
        <p:spPr bwMode="auto">
          <a:xfrm>
            <a:off x="0" y="249382"/>
            <a:ext cx="3111335" cy="372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anc55.ru/wp-content/uploads/2022/10/img_0053-e1666863601141.jpg"/>
          <p:cNvPicPr/>
          <p:nvPr/>
        </p:nvPicPr>
        <p:blipFill>
          <a:blip r:embed="rId5"/>
          <a:srcRect r="24503"/>
          <a:stretch>
            <a:fillRect/>
          </a:stretch>
        </p:blipFill>
        <p:spPr bwMode="auto">
          <a:xfrm>
            <a:off x="0" y="4000504"/>
            <a:ext cx="3047979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8140"/>
          </a:xfrm>
          <a:solidFill>
            <a:srgbClr val="A1D2FB"/>
          </a:solidFill>
          <a:ln>
            <a:noFill/>
          </a:ln>
        </p:spPr>
        <p:txBody>
          <a:bodyPr lIns="36412" tIns="18205" rIns="36412" bIns="18205" anchor="ctr" anchorCtr="0"/>
          <a:lstStyle/>
          <a:p>
            <a:pPr algn="ctr">
              <a:spcBef>
                <a:spcPts val="1000"/>
              </a:spcBef>
            </a:pPr>
            <a:r>
              <a:rPr lang="ru-RU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Модернизация аналитических лабораторий</a:t>
            </a:r>
            <a:endParaRPr lang="zh-CN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9" name="Рисунок 8" descr="F:\ФОТО\2022\лаб. биохимии\99334dc6-e3aa-4a5b-a58f-df01b8cafbf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72749" y="3954483"/>
            <a:ext cx="3119252" cy="2903517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  <p:pic>
        <p:nvPicPr>
          <p:cNvPr id="10" name="Рисунок 9" descr="F:\ФОТО\2022\лаб. биохимии\cdf5e47a-91c9-43db-b054-4b522c9c73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3835" y="3966358"/>
            <a:ext cx="2624446" cy="2891642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  <p:pic>
        <p:nvPicPr>
          <p:cNvPr id="11" name="Рисунок 10" descr="F:\ФОТО\2022\лаб. биохимии\7d82c1d2-953e-42ab-a190-4b3411de751c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2031" y="4025735"/>
            <a:ext cx="3348842" cy="2832265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/>
          <p:nvPr/>
        </p:nvSpPr>
        <p:spPr>
          <a:xfrm>
            <a:off x="0" y="1"/>
            <a:ext cx="12192000" cy="1531916"/>
          </a:xfrm>
          <a:prstGeom prst="rect">
            <a:avLst/>
          </a:prstGeom>
          <a:solidFill>
            <a:srgbClr val="A1D2FB"/>
          </a:solidFill>
          <a:ln>
            <a:noFill/>
          </a:ln>
        </p:spPr>
        <p:txBody>
          <a:bodyPr lIns="36412" tIns="18205" rIns="36412" bIns="18205" anchor="ctr" anchorCtr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Техника и оборудование, приобретенные в 202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году за счет внебюджетных средств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(36,794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млн. руб.)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Приобретено техники -</a:t>
            </a: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11 </a:t>
            </a:r>
            <a:r>
              <a:rPr 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единиц 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 descr="F:\СЕЛЕКЦЕНТР\2022\ответы на письма\Ваганову\ФГБНУ Омский АНЦ, 535\селекционно-семеноводческая техника, софинансирование\Косилка роторная.jpg"/>
          <p:cNvPicPr/>
          <p:nvPr/>
        </p:nvPicPr>
        <p:blipFill>
          <a:blip r:embed="rId3" cstate="print"/>
          <a:srcRect l="15393" t="4270" r="11972"/>
          <a:stretch>
            <a:fillRect/>
          </a:stretch>
        </p:blipFill>
        <p:spPr bwMode="auto">
          <a:xfrm>
            <a:off x="9464634" y="3282940"/>
            <a:ext cx="2727366" cy="1456272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13" name="Рисунок 12" descr="F:\СЕЛЕКЦЕНТР\2022\ответы на письма\Ваганову\ФГБНУ Омский АНЦ, 535\селекционно-семеноводческая техника, софинансирование\Комбайн зерноуборочный самоходный  КЗС-1218А с подборщиком зерновым ПЗ-3,4-6.jpg"/>
          <p:cNvPicPr/>
          <p:nvPr/>
        </p:nvPicPr>
        <p:blipFill>
          <a:blip r:embed="rId4"/>
          <a:srcRect t="8194" r="635"/>
          <a:stretch>
            <a:fillRect/>
          </a:stretch>
        </p:blipFill>
        <p:spPr bwMode="auto">
          <a:xfrm>
            <a:off x="1" y="5016842"/>
            <a:ext cx="3229232" cy="1841157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15" name="Рисунок 14" descr="F:\СЕЛЕКЦЕНТР\2022\ответы на письма\Ваганову\ФГБНУ Омский АНЦ, 535\селекционно-семеноводческая техника, софинансирование\Зернометатель А-150М.jpg"/>
          <p:cNvPicPr/>
          <p:nvPr/>
        </p:nvPicPr>
        <p:blipFill>
          <a:blip r:embed="rId5" cstate="print"/>
          <a:srcRect l="21645" r="13803"/>
          <a:stretch>
            <a:fillRect/>
          </a:stretch>
        </p:blipFill>
        <p:spPr bwMode="auto">
          <a:xfrm>
            <a:off x="0" y="1520042"/>
            <a:ext cx="2755075" cy="1579046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17" name="Рисунок 16" descr="https://almaztd.ru/upload/resize_cache/iblock/4ef/2700_1300_1/%D0%9A%D0%9F%D0%A8-9%20(12).jpg"/>
          <p:cNvPicPr/>
          <p:nvPr/>
        </p:nvPicPr>
        <p:blipFill>
          <a:blip r:embed="rId6" cstate="print"/>
          <a:srcRect l="4103" t="12689" r="3748" b="10574"/>
          <a:stretch>
            <a:fillRect/>
          </a:stretch>
        </p:blipFill>
        <p:spPr bwMode="auto">
          <a:xfrm>
            <a:off x="3374624" y="5008605"/>
            <a:ext cx="3199171" cy="1849395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9" name="Рисунок 8" descr="C:\Users\User\Downloads\RBR_2493.jpg"/>
          <p:cNvPicPr/>
          <p:nvPr/>
        </p:nvPicPr>
        <p:blipFill>
          <a:blip r:embed="rId7" cstate="print"/>
          <a:srcRect l="24825" t="13221" r="2742" b="16827"/>
          <a:stretch>
            <a:fillRect/>
          </a:stretch>
        </p:blipFill>
        <p:spPr bwMode="auto">
          <a:xfrm>
            <a:off x="9448800" y="1458097"/>
            <a:ext cx="2743200" cy="1721709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14" name="Рисунок 13" descr="C:\Users\User\Downloads\RBR_2784.jpg"/>
          <p:cNvPicPr/>
          <p:nvPr/>
        </p:nvPicPr>
        <p:blipFill>
          <a:blip r:embed="rId8" cstate="print"/>
          <a:srcRect l="2726" t="16590" r="29289" b="13683"/>
          <a:stretch>
            <a:fillRect/>
          </a:stretch>
        </p:blipFill>
        <p:spPr bwMode="auto">
          <a:xfrm>
            <a:off x="9094573" y="4901515"/>
            <a:ext cx="3097427" cy="1956486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16" name="Рисунок 15" descr="https://static.wixstatic.com/media/ab25e5_ae93892154264964bd57ef790f849d8e~mv2.jpg/v1/fit/w_500,h_500,q_90/file.jpg"/>
          <p:cNvPicPr/>
          <p:nvPr/>
        </p:nvPicPr>
        <p:blipFill>
          <a:blip r:embed="rId9"/>
          <a:srcRect l="9106" t="1027"/>
          <a:stretch>
            <a:fillRect/>
          </a:stretch>
        </p:blipFill>
        <p:spPr bwMode="auto">
          <a:xfrm>
            <a:off x="6664411" y="4967417"/>
            <a:ext cx="2331308" cy="1890584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pic>
        <p:nvPicPr>
          <p:cNvPr id="18" name="Рисунок 17" descr="C:\Users\User\Downloads\RBR_271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09305"/>
            <a:ext cx="2751438" cy="1757442"/>
          </a:xfrm>
          <a:prstGeom prst="rect">
            <a:avLst/>
          </a:prstGeom>
          <a:noFill/>
          <a:ln w="28575"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/>
            </a:gradFill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32099" y="1500606"/>
          <a:ext cx="6569075" cy="335661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3201"/>
                <a:gridCol w="4569525"/>
                <a:gridCol w="1276349"/>
              </a:tblGrid>
              <a:tr h="1186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/>
                        <a:t>№ </a:t>
                      </a:r>
                      <a:r>
                        <a:rPr lang="ru-RU" sz="1600" b="1" i="0" u="none" strike="noStrike" dirty="0" err="1"/>
                        <a:t>п</a:t>
                      </a:r>
                      <a:r>
                        <a:rPr lang="ru-RU" sz="1600" b="1" i="0" u="none" strike="noStrike" dirty="0"/>
                        <a:t>/</a:t>
                      </a:r>
                      <a:r>
                        <a:rPr lang="ru-RU" sz="1600" b="1" i="0" u="none" strike="noStrike" dirty="0" err="1"/>
                        <a:t>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/>
                        <a:t>Наименование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/>
                        <a:t>кол-во, шт.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68024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1"/>
                      </a:pPr>
                      <a:r>
                        <a:rPr lang="ru-RU" sz="1800" u="none" strike="noStrike" dirty="0" smtClean="0"/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/>
                        <a:t>Малогабаритный селекционно-семеноводческий комбайн </a:t>
                      </a:r>
                      <a:r>
                        <a:rPr lang="ru-RU" sz="1800" u="none" strike="noStrike" dirty="0" err="1"/>
                        <a:t>Qantum</a:t>
                      </a:r>
                      <a:r>
                        <a:rPr lang="ru-RU" sz="1800" u="none" strike="noStrike" dirty="0"/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2"/>
                      </a:pPr>
                      <a:r>
                        <a:rPr lang="ru-RU" sz="1800" u="none" strike="noStrike" dirty="0" smtClean="0"/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/>
                        <a:t>Косилка </a:t>
                      </a:r>
                      <a:r>
                        <a:rPr lang="ru-RU" sz="1800" u="none" strike="noStrike" dirty="0" smtClean="0"/>
                        <a:t>роторная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3"/>
                      </a:pPr>
                      <a:r>
                        <a:rPr lang="ru-RU" sz="1800" u="none" strike="noStrike" dirty="0" smtClean="0"/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/>
                        <a:t>Платформа-подборщик для комбайна "</a:t>
                      </a:r>
                      <a:r>
                        <a:rPr lang="ru-RU" sz="1800" u="none" strike="noStrike" dirty="0" err="1" smtClean="0"/>
                        <a:t>Акрос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720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4"/>
                      </a:pPr>
                      <a:r>
                        <a:rPr lang="ru-RU" sz="1800" u="none" strike="noStrike" dirty="0" smtClean="0"/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/>
                        <a:t> Культиватор </a:t>
                      </a:r>
                      <a:r>
                        <a:rPr lang="ru-RU" sz="1800" u="none" strike="noStrike" dirty="0" smtClean="0"/>
                        <a:t>КПШ-11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720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5"/>
                      </a:pPr>
                      <a:r>
                        <a:rPr lang="ru-RU" sz="1800" u="none" strike="noStrike" dirty="0" smtClean="0"/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/>
                        <a:t>Культиватор КПШ-9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6"/>
                      </a:pPr>
                      <a:r>
                        <a:rPr lang="ru-RU" sz="1800" u="none" strike="noStrike" dirty="0" smtClean="0"/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/>
                        <a:t>Плуг ПСКУ 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720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7"/>
                      </a:pPr>
                      <a:r>
                        <a:rPr lang="ru-RU" sz="1800" u="none" strike="noStrike" dirty="0" smtClean="0"/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/>
                        <a:t>Плуг ПЛН </a:t>
                      </a:r>
                      <a:r>
                        <a:rPr lang="ru-RU" sz="1800" u="none" strike="noStrike" dirty="0" smtClean="0"/>
                        <a:t>3-35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72009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400"/>
                        <a:buFont typeface="Times New Roman"/>
                        <a:buChar char="8"/>
                      </a:pPr>
                      <a:r>
                        <a:rPr lang="ru-RU" sz="1800" u="none" strike="noStrike" dirty="0" smtClean="0"/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 err="1"/>
                        <a:t>Зернометатель</a:t>
                      </a:r>
                      <a:r>
                        <a:rPr lang="ru-RU" sz="1800" u="none" strike="noStrike" dirty="0"/>
                        <a:t> А-150М </a:t>
                      </a:r>
                      <a:r>
                        <a:rPr lang="ru-RU" sz="1800" u="none" strike="noStrike" dirty="0" smtClean="0"/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67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/>
                        <a:t>Комбайн зерноуборочный самоходный КЗС-1218А с подборщиком зерновым ПЗ-3,4-6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069268"/>
            <a:ext cx="12192000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177FF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Сорт озимой диплоидной ржи Иртышская 2.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Повышенные показатели зимостойкости,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урожайности и качества зерна, устойчивость к полеганию.</a:t>
            </a:r>
          </a:p>
          <a:p>
            <a:r>
              <a:rPr lang="ru-RU" sz="22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Потенциал  урожайности - </a:t>
            </a:r>
            <a:r>
              <a:rPr lang="ru-RU" altLang="ru-RU" sz="22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6,34 т/га</a:t>
            </a:r>
            <a:endParaRPr lang="ru-RU" sz="22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09455"/>
            <a:ext cx="1219200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177FF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Среднеспелый сорт яровой мягкой пшеницы </a:t>
            </a:r>
          </a:p>
          <a:p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Уралосибирская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4.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Высокая устойчивость к бурой и стеблевой ржавчине,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устойчивость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кполеганию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повышенная урожайность,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ценная пшеница.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Потенциал  урожайности - </a:t>
            </a:r>
            <a:r>
              <a:rPr lang="ru-RU" altLang="ru-RU" sz="22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6,03 т/га</a:t>
            </a:r>
            <a:endParaRPr lang="ru-RU" sz="22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6658"/>
            <a:ext cx="12192000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177FF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Среднеспелый сорт ярового ячменя Омский 104.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Повышенная урожайность и качество зерна,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устойчивость к головневым патогенам. </a:t>
            </a:r>
          </a:p>
          <a:p>
            <a:r>
              <a:rPr lang="ru-RU" sz="22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Потенциал  урожайности - </a:t>
            </a:r>
            <a:r>
              <a:rPr lang="ru-RU" altLang="ru-RU" sz="22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8,82 т/га</a:t>
            </a:r>
            <a:endParaRPr lang="ru-RU" sz="22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 Placeholder 2"/>
          <p:cNvSpPr txBox="1"/>
          <p:nvPr/>
        </p:nvSpPr>
        <p:spPr>
          <a:xfrm>
            <a:off x="0" y="0"/>
            <a:ext cx="12192000" cy="1092530"/>
          </a:xfrm>
          <a:prstGeom prst="rect">
            <a:avLst/>
          </a:prstGeom>
          <a:solidFill>
            <a:srgbClr val="A1D2FB"/>
          </a:solidFill>
          <a:ln>
            <a:noFill/>
          </a:ln>
        </p:spPr>
        <p:txBody>
          <a:bodyPr lIns="36412" tIns="18205" rIns="36412" bIns="18205" anchor="ctr" anchorCtr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Проведение научных исследований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Передано </a:t>
            </a:r>
            <a:r>
              <a:rPr 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на ГСИ - 3 сорта 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 descr="F:\СЕЛЕКЦЕНТР\2022\ответы на письма\Ваганову\ФГБНУ Омский АНЦ, 535\селекционные достижения (сорт)\Сорт озимой  ржи Иртышская 2, морфологические особенност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5625" y="3803943"/>
            <a:ext cx="2386375" cy="2887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F:\СЕЛЕКЦЕНТР\2022\ответы на письма\Ваганову\ФГБНУ Омский АНЦ, 535\селекционные достижения (сорт)\сорт ярового ячменя Омский 104, морфологические особенности.jpg"/>
          <p:cNvPicPr/>
          <p:nvPr/>
        </p:nvPicPr>
        <p:blipFill>
          <a:blip r:embed="rId3"/>
          <a:srcRect t="1333" r="836" b="9687"/>
          <a:stretch>
            <a:fillRect/>
          </a:stretch>
        </p:blipFill>
        <p:spPr bwMode="auto">
          <a:xfrm>
            <a:off x="9797143" y="760021"/>
            <a:ext cx="2394858" cy="2689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F:\СЕЛЕКЦЕНТР\2022\ответы на письма\Ваганову\ФГБНУ Омский АНЦ, 535\селекционные достижения (сорт)\сорт яровой мягкой пшеницы Уралосибирская 4, колос.jpg"/>
          <p:cNvPicPr/>
          <p:nvPr/>
        </p:nvPicPr>
        <p:blipFill>
          <a:blip r:embed="rId4"/>
          <a:srcRect l="10633" t="7177" r="4825" b="8794"/>
          <a:stretch>
            <a:fillRect/>
          </a:stretch>
        </p:blipFill>
        <p:spPr bwMode="auto">
          <a:xfrm>
            <a:off x="6317673" y="1745673"/>
            <a:ext cx="3558641" cy="3693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z="2000" smtClean="0">
                <a:solidFill>
                  <a:schemeClr val="bg1"/>
                </a:solidFill>
              </a:rPr>
              <a:pPr rtl="0"/>
              <a:t>7</a:t>
            </a:fld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85306" y="460712"/>
          <a:ext cx="11804070" cy="45062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987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1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3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0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КОНТРОЛЬНЫЕ ТОЧКИ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план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факт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Доля исследователей до 39 лет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37,2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38,71 %</a:t>
                      </a: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Число результатов интеллектуальной деятельности (СОРТ)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 </a:t>
                      </a: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Число сотрудников, прошедших обучение по программа повышения квалификации 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</a:rPr>
                        <a:t>(бюджет гранта)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 </a:t>
                      </a: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3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Число сотрудников, прошедших обучение по программа повышения квалификации </a:t>
                      </a:r>
                      <a:r>
                        <a:rPr lang="ru-RU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4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 </a:t>
                      </a: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 </a:t>
                      </a: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Объем производства оригинальных и элитных семян, 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2810,0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3490,0</a:t>
                      </a:r>
                    </a:p>
                  </a:txBody>
                  <a:tcPr marL="0" marR="0" marT="0" marB="0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Объем реализация оригинальных и элитных семян, 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2248,0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3149,0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Объем  софинансирования</a:t>
                      </a:r>
                      <a:r>
                        <a:rPr lang="ru-RU" sz="2400" baseline="0" dirty="0">
                          <a:latin typeface="Calibri"/>
                          <a:ea typeface="Calibri"/>
                          <a:cs typeface="Times New Roman"/>
                        </a:rPr>
                        <a:t> гранта, млн. руб.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FCEE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36,600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36,794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50" name="AutoShape 2" descr="https://kartridgmsk.com/images/blog/10/fa41a438a987d0813de15c83f56e8f86.jpg"/>
          <p:cNvSpPr>
            <a:spLocks noChangeAspect="1" noChangeArrowheads="1"/>
          </p:cNvSpPr>
          <p:nvPr/>
        </p:nvSpPr>
        <p:spPr bwMode="auto">
          <a:xfrm>
            <a:off x="147508" y="-136979"/>
            <a:ext cx="288996" cy="289012"/>
          </a:xfrm>
          <a:prstGeom prst="rect">
            <a:avLst/>
          </a:prstGeom>
          <a:noFill/>
        </p:spPr>
        <p:txBody>
          <a:bodyPr vert="horz" wrap="square" lIns="86694" tIns="43347" rIns="86694" bIns="4334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 descr="F:\СЕЛЕКЦЕНТР\2022\фото\крснообск\fa41a438a987d0813de15c83f56e8f86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33950"/>
            <a:ext cx="12191999" cy="192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452432"/>
          </a:xfrm>
          <a:prstGeom prst="rect">
            <a:avLst/>
          </a:prstGeom>
          <a:solidFill>
            <a:srgbClr val="A1D2FB"/>
          </a:solidFill>
          <a:ln>
            <a:noFill/>
          </a:ln>
        </p:spPr>
        <p:txBody>
          <a:bodyPr lIns="36412" tIns="18205" rIns="36412" bIns="18205" anchor="ctr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Выполнение запланированных мероприятий в 2022 году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СЕЛЕКЦЕНТР\2022\грант ССЦ\бюджет\повышение квалификации\Тукмачева\фото\20220617_130824.jpg"/>
          <p:cNvPicPr/>
          <p:nvPr/>
        </p:nvPicPr>
        <p:blipFill>
          <a:blip r:embed="rId2" cstate="print"/>
          <a:srcRect l="22796"/>
          <a:stretch>
            <a:fillRect/>
          </a:stretch>
        </p:blipFill>
        <p:spPr bwMode="auto">
          <a:xfrm rot="5400000">
            <a:off x="9777333" y="163295"/>
            <a:ext cx="2162326" cy="266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F:\СЕЛЕКЦЕНТР\2022\грант ССЦ\бюджет\повышение квалификации\Тукмачева\фото\20220615_154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643984" y="585143"/>
            <a:ext cx="2113401" cy="178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anc55.ru/wp-content/uploads/2022/07/8d60abac-3778-4b7c-96fb-09da6722ecbc-e1658207157818.jpg"/>
          <p:cNvPicPr/>
          <p:nvPr/>
        </p:nvPicPr>
        <p:blipFill>
          <a:blip r:embed="rId4"/>
          <a:srcRect l="8610" t="8336" r="15893"/>
          <a:stretch>
            <a:fillRect/>
          </a:stretch>
        </p:blipFill>
        <p:spPr bwMode="auto">
          <a:xfrm>
            <a:off x="5775312" y="4710085"/>
            <a:ext cx="3155353" cy="214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СЕЛЕКЦЕНТР\2022\фото\крснообск\49091719-33e7-4c7b-948d-e06e09aef1f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7513"/>
            <a:ext cx="2196935" cy="212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СЕЛЕКЦЕНТР\2022\фото\крснообск\f6e0173b-266a-4147-99b2-b10a09e59cc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1060" y="448462"/>
            <a:ext cx="1650087" cy="204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:\СЕЛЕКЦЕНТР\2022\фото\крснообск\d82df17b-05d0-4db1-bf32-a94fd52a33ef.jpg"/>
          <p:cNvPicPr/>
          <p:nvPr/>
        </p:nvPicPr>
        <p:blipFill>
          <a:blip r:embed="rId7"/>
          <a:srcRect t="15375" r="4109" b="7311"/>
          <a:stretch>
            <a:fillRect/>
          </a:stretch>
        </p:blipFill>
        <p:spPr bwMode="auto">
          <a:xfrm>
            <a:off x="3864089" y="427180"/>
            <a:ext cx="2231435" cy="215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8" cstate="print"/>
          <a:srcRect l="7656"/>
          <a:stretch>
            <a:fillRect/>
          </a:stretch>
        </p:blipFill>
        <p:spPr bwMode="auto">
          <a:xfrm>
            <a:off x="5973288" y="486888"/>
            <a:ext cx="1905147" cy="212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2"/>
          <p:cNvSpPr txBox="1"/>
          <p:nvPr/>
        </p:nvSpPr>
        <p:spPr>
          <a:xfrm>
            <a:off x="0" y="0"/>
            <a:ext cx="12192000" cy="463138"/>
          </a:xfrm>
          <a:prstGeom prst="rect">
            <a:avLst/>
          </a:prstGeom>
          <a:solidFill>
            <a:srgbClr val="A1D2FB"/>
          </a:solidFill>
          <a:ln>
            <a:noFill/>
          </a:ln>
        </p:spPr>
        <p:txBody>
          <a:bodyPr lIns="36412" tIns="18205" rIns="36412" bIns="18205" anchor="ctr" anchorCtr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ПОВЫШЕНИЕ КВАЛИФИКАЦИИ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97973" y="2593408"/>
            <a:ext cx="762791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000" b="1" dirty="0"/>
              <a:t>ФГБОУ ВО МГУ им. Ломоносова, г. Москва</a:t>
            </a:r>
            <a:r>
              <a:rPr lang="en-US" sz="2000" b="1" dirty="0"/>
              <a:t>;</a:t>
            </a:r>
            <a:endParaRPr lang="ru-RU" sz="2000" b="1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/>
              <a:t>Кубанский филиал Федеральный исследовательский центр Всероссийский институт генетических ресурсов растений имени Н.И. Вавилова (ВИР), г. Санкт-Петербург</a:t>
            </a:r>
            <a:r>
              <a:rPr lang="en-US" sz="2000" b="1" dirty="0"/>
              <a:t>;</a:t>
            </a:r>
            <a:endParaRPr lang="ru-RU" sz="2000" b="1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/>
              <a:t>ФГБОУ ВО «Казанский ГАУ», г. Казань</a:t>
            </a:r>
            <a:r>
              <a:rPr lang="en-US" sz="2000" b="1" dirty="0"/>
              <a:t>;</a:t>
            </a:r>
            <a:endParaRPr lang="ru-RU" sz="2000" b="1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/>
              <a:t>СФНЦА РАН, г. Краснообск, Новосибирская область;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/>
              <a:t>ЧОУ ДПО «РЭУ», г. Омск.</a:t>
            </a:r>
          </a:p>
        </p:txBody>
      </p:sp>
      <p:pic>
        <p:nvPicPr>
          <p:cNvPr id="7" name="Рисунок 6" descr="F:\СЕЛЕКЦЕНТР\2022\фото\крснообск\01c781c5-bde3-4b77-a885-670cfe0ac99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63" y="2625404"/>
            <a:ext cx="2005342" cy="211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СЕЛЕКЦЕНТР\2022\грант ССЦ\бюджет\повышение квалификации\Тукмачева\фото\20220616_12392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5703" y="4833257"/>
            <a:ext cx="2980707" cy="202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СЕЛЕКЦЕНТР\2022\фото\крснообск\b2fa4ba3-f0e9-48f8-8c83-614b9e3f5cdc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744599"/>
            <a:ext cx="2999746" cy="211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anc55.ru/wp-content/uploads/2022/07/80de7f3d-244d-4c63-9903-f0e80788de79_-e1658207131946.jpg"/>
          <p:cNvPicPr/>
          <p:nvPr/>
        </p:nvPicPr>
        <p:blipFill>
          <a:blip r:embed="rId12"/>
          <a:srcRect t="29005"/>
          <a:stretch>
            <a:fillRect/>
          </a:stretch>
        </p:blipFill>
        <p:spPr bwMode="auto">
          <a:xfrm>
            <a:off x="8862537" y="4726722"/>
            <a:ext cx="3329463" cy="2131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s://img01.kupiprodai.ru/092020/1600436750470.png"/>
          <p:cNvPicPr/>
          <p:nvPr/>
        </p:nvPicPr>
        <p:blipFill>
          <a:blip r:embed="rId13"/>
          <a:srcRect t="6024" b="10767"/>
          <a:stretch>
            <a:fillRect/>
          </a:stretch>
        </p:blipFill>
        <p:spPr bwMode="auto">
          <a:xfrm>
            <a:off x="9262753" y="2517569"/>
            <a:ext cx="2929247" cy="224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ktcentr.ru/upload/iblock/7a3/7a313ca33b2dcd75ed4c0445c797c437.jpg"/>
          <p:cNvPicPr>
            <a:picLocks noChangeAspect="1" noChangeArrowheads="1"/>
          </p:cNvPicPr>
          <p:nvPr/>
        </p:nvPicPr>
        <p:blipFill>
          <a:blip r:embed="rId2"/>
          <a:srcRect t="7453" b="9535"/>
          <a:stretch>
            <a:fillRect/>
          </a:stretch>
        </p:blipFill>
        <p:spPr bwMode="auto">
          <a:xfrm>
            <a:off x="469746" y="3179298"/>
            <a:ext cx="11304978" cy="367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2"/>
          <p:cNvSpPr txBox="1"/>
          <p:nvPr/>
        </p:nvSpPr>
        <p:spPr>
          <a:xfrm>
            <a:off x="0" y="0"/>
            <a:ext cx="12192000" cy="1092530"/>
          </a:xfrm>
          <a:prstGeom prst="rect">
            <a:avLst/>
          </a:prstGeom>
          <a:solidFill>
            <a:srgbClr val="A1D2FB"/>
          </a:solidFill>
          <a:ln>
            <a:noFill/>
          </a:ln>
        </p:spPr>
        <p:txBody>
          <a:bodyPr lIns="36412" tIns="18205" rIns="36412" bIns="18205" anchor="ctr" anchorCtr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ИСПОЛЬЗОВАНИЕ ОБЪЕКТОВ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ИНТЕЛЛЕКТУАЛЬНОЙ СОБСТВЕННОСТИ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5084" y="1240285"/>
          <a:ext cx="11774658" cy="18764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063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9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35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51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/>
                        <a:t> Показатель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/>
                        <a:t>2020 г.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/>
                        <a:t>2021 г.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/>
                        <a:t>2022 г.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Заключено лицензионных договоров, шт.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/>
                        <a:t>46,0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/>
                        <a:t>68,0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</a:rPr>
                        <a:t>125,0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/>
                        <a:t>в </a:t>
                      </a:r>
                      <a:r>
                        <a:rPr lang="ru-RU" sz="2400" u="none" strike="noStrike" dirty="0" err="1"/>
                        <a:t>тч</a:t>
                      </a:r>
                      <a:r>
                        <a:rPr lang="ru-RU" sz="2400" u="none" strike="noStrike" dirty="0"/>
                        <a:t> </a:t>
                      </a:r>
                      <a:r>
                        <a:rPr lang="ru-RU" sz="2400" u="none" strike="noStrike" dirty="0" err="1"/>
                        <a:t>в</a:t>
                      </a:r>
                      <a:r>
                        <a:rPr lang="ru-RU" sz="2400" u="none" strike="noStrike" dirty="0"/>
                        <a:t> РК, шт.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/>
                        <a:t>1,0</a:t>
                      </a:r>
                      <a:endParaRPr lang="ru-RU" sz="2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/>
                        <a:t>4,0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</a:rPr>
                        <a:t>19,0</a:t>
                      </a:r>
                      <a:endParaRPr lang="ru-RU" sz="2400" b="1" i="1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Получено роялти, тыс. руб.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/>
                        <a:t>11 672,09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</a:rPr>
                        <a:t>17 802,90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/>
                        <a:t>13 891,99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/>
                        <a:t>в </a:t>
                      </a:r>
                      <a:r>
                        <a:rPr lang="ru-RU" sz="2400" u="none" strike="noStrike" dirty="0" err="1"/>
                        <a:t>тч</a:t>
                      </a:r>
                      <a:r>
                        <a:rPr lang="ru-RU" sz="2400" u="none" strike="noStrike" dirty="0"/>
                        <a:t> </a:t>
                      </a:r>
                      <a:r>
                        <a:rPr lang="ru-RU" sz="2400" u="none" strike="noStrike" dirty="0" err="1"/>
                        <a:t>в</a:t>
                      </a:r>
                      <a:r>
                        <a:rPr lang="ru-RU" sz="2400" u="none" strike="noStrike" dirty="0"/>
                        <a:t> РК, тыс. руб.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/>
                        <a:t>220,00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</a:rPr>
                        <a:t>4 897,15</a:t>
                      </a:r>
                      <a:endParaRPr lang="ru-RU" sz="2400" b="1" i="1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/>
                        <a:t>2 918,78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1210</Words>
  <Application>Microsoft Office PowerPoint</Application>
  <PresentationFormat>Произвольный</PresentationFormat>
  <Paragraphs>297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Модернизация аналитических лабораторий</vt:lpstr>
      <vt:lpstr>Слайд 5</vt:lpstr>
      <vt:lpstr>Слайд 6</vt:lpstr>
      <vt:lpstr>Слайд 7</vt:lpstr>
      <vt:lpstr>Слайд 8</vt:lpstr>
      <vt:lpstr>Слайд 9</vt:lpstr>
      <vt:lpstr>БИЗНЕС ПАРТНЕРЫ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140</cp:revision>
  <cp:lastPrinted>2020-10-15T12:39:00Z</cp:lastPrinted>
  <dcterms:created xsi:type="dcterms:W3CDTF">2020-07-14T07:24:00Z</dcterms:created>
  <dcterms:modified xsi:type="dcterms:W3CDTF">2023-02-14T09:51:22Z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DFD510DD5B3B45788EFC15091AB5C243</vt:lpwstr>
  </property>
  <property fmtid="{D5CDD505-2E9C-101B-9397-08002B2CF9AE}" pid="3" name="KSOProductBuildVer">
    <vt:lpwstr>1049-11.2.0.11130</vt:lpwstr>
  </property>
</Properties>
</file>